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5"/>
  </p:notesMasterIdLst>
  <p:sldIdLst>
    <p:sldId id="299" r:id="rId2"/>
    <p:sldId id="300" r:id="rId3"/>
    <p:sldId id="262" r:id="rId4"/>
    <p:sldId id="298" r:id="rId5"/>
    <p:sldId id="279" r:id="rId6"/>
    <p:sldId id="283" r:id="rId7"/>
    <p:sldId id="293" r:id="rId8"/>
    <p:sldId id="282" r:id="rId9"/>
    <p:sldId id="288" r:id="rId10"/>
    <p:sldId id="297" r:id="rId11"/>
    <p:sldId id="295" r:id="rId12"/>
    <p:sldId id="294" r:id="rId13"/>
    <p:sldId id="27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4" autoAdjust="0"/>
    <p:restoredTop sz="60212" autoAdjust="0"/>
  </p:normalViewPr>
  <p:slideViewPr>
    <p:cSldViewPr snapToGrid="0">
      <p:cViewPr>
        <p:scale>
          <a:sx n="40" d="100"/>
          <a:sy n="40" d="100"/>
        </p:scale>
        <p:origin x="-1344" y="-156"/>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04/24/2017</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en-US" dirty="0"/>
          </a:p>
        </p:txBody>
      </p:sp>
    </p:spTree>
    <p:extLst>
      <p:ext uri="{BB962C8B-B14F-4D97-AF65-F5344CB8AC3E}">
        <p14:creationId xmlns=""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Note:  This is just a cover slide – it is not part of the numbered slides in the Facilitator’s Guide.  </a:t>
            </a:r>
          </a:p>
          <a:p>
            <a:pPr eaLnBrk="1" hangingPunct="1">
              <a:spcBef>
                <a:spcPct val="0"/>
              </a:spcBef>
            </a:pPr>
            <a:endParaRPr lang="en-US" smtClean="0"/>
          </a:p>
        </p:txBody>
      </p:sp>
      <p:sp>
        <p:nvSpPr>
          <p:cNvPr id="33796" name="Slide Number Placeholder 3"/>
          <p:cNvSpPr>
            <a:spLocks noGrp="1"/>
          </p:cNvSpPr>
          <p:nvPr>
            <p:ph type="sldNum" sz="quarter" idx="5"/>
          </p:nvPr>
        </p:nvSpPr>
        <p:spPr bwMode="auto">
          <a:noFill/>
          <a:ln>
            <a:miter lim="800000"/>
            <a:headEnd/>
            <a:tailEnd/>
          </a:ln>
        </p:spPr>
        <p:txBody>
          <a:bodyPr/>
          <a:lstStyle/>
          <a:p>
            <a:fld id="{6B50E068-5435-4A7C-97E9-DFFC9F13A327}"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smtClean="0"/>
              <a:t>*Place flip-chart paper around the room with one survivor-centered attitude on each chart. Participants to circle the room and write their answers to two questions on each flip-chart:</a:t>
            </a:r>
          </a:p>
          <a:p>
            <a:pPr marL="228600" indent="-228600">
              <a:buFontTx/>
              <a:buAutoNum type="arabicPeriod"/>
              <a:defRPr/>
            </a:pPr>
            <a:r>
              <a:rPr lang="en-US" b="1" dirty="0" smtClean="0"/>
              <a:t>What does this this attitude mean to me?</a:t>
            </a:r>
          </a:p>
          <a:p>
            <a:pPr marL="228600" indent="-228600">
              <a:buFontTx/>
              <a:buAutoNum type="arabicPeriod"/>
              <a:defRPr/>
            </a:pPr>
            <a:r>
              <a:rPr lang="en-US" b="1" dirty="0" smtClean="0"/>
              <a:t>How can I reflect this attitude in my work?*</a:t>
            </a:r>
          </a:p>
          <a:p>
            <a:pPr marL="228600" indent="-228600">
              <a:defRPr/>
            </a:pPr>
            <a:endParaRPr lang="en-US" dirty="0" smtClean="0"/>
          </a:p>
          <a:p>
            <a:pPr marL="228600" indent="-228600">
              <a:defRPr/>
            </a:pPr>
            <a:r>
              <a:rPr lang="en-US" dirty="0" smtClean="0"/>
              <a:t>Example: For me, #1 means even in cultures where violence against women is widely practiced, women have the right to live without violence. To apply #6 in my work means I can’t tell a survivor she should go to a domestic violence shelter or report to the</a:t>
            </a:r>
            <a:r>
              <a:rPr lang="en-US" baseline="0" dirty="0" smtClean="0"/>
              <a:t> police</a:t>
            </a:r>
            <a:r>
              <a:rPr lang="en-US" dirty="0" smtClean="0"/>
              <a:t>.</a:t>
            </a:r>
          </a:p>
          <a:p>
            <a:pPr marL="228600" indent="-228600">
              <a:defRPr/>
            </a:pPr>
            <a:r>
              <a:rPr lang="en-US" dirty="0" smtClean="0"/>
              <a:t>Summary and debrief. Discussion</a:t>
            </a:r>
            <a:r>
              <a:rPr lang="en-US" baseline="0" dirty="0" smtClean="0"/>
              <a:t> questions: </a:t>
            </a:r>
          </a:p>
          <a:p>
            <a:pPr marL="228600" indent="-228600">
              <a:buFontTx/>
              <a:buChar char="-"/>
              <a:defRPr/>
            </a:pPr>
            <a:r>
              <a:rPr lang="en-US" baseline="0" dirty="0" smtClean="0"/>
              <a:t>H</a:t>
            </a:r>
            <a:r>
              <a:rPr lang="en-US" dirty="0" smtClean="0"/>
              <a:t>ow</a:t>
            </a:r>
            <a:r>
              <a:rPr lang="en-US" baseline="0" dirty="0" smtClean="0"/>
              <a:t> do different participants see the attitudes differently? </a:t>
            </a:r>
          </a:p>
          <a:p>
            <a:pPr marL="228600" indent="-228600">
              <a:buFontTx/>
              <a:buChar char="-"/>
              <a:defRPr/>
            </a:pPr>
            <a:r>
              <a:rPr lang="en-US" baseline="0" dirty="0" smtClean="0"/>
              <a:t>Do some of them seem difficult to put into practice?</a:t>
            </a:r>
          </a:p>
          <a:p>
            <a:pPr marL="228600" indent="-228600">
              <a:buFontTx/>
              <a:buChar char="-"/>
              <a:defRPr/>
            </a:pPr>
            <a:endParaRPr lang="en-US" baseline="0" dirty="0" smtClean="0"/>
          </a:p>
          <a:p>
            <a:pPr marL="0" indent="0">
              <a:buFontTx/>
              <a:buNone/>
              <a:defRPr/>
            </a:pPr>
            <a:r>
              <a:rPr lang="en-US" dirty="0" smtClean="0"/>
              <a:t>It can be difficult to remain survivor-centered</a:t>
            </a:r>
            <a:r>
              <a:rPr lang="en-US" baseline="0" dirty="0" smtClean="0"/>
              <a:t> – sometimes because </a:t>
            </a:r>
            <a:r>
              <a:rPr lang="en-US" dirty="0" smtClean="0"/>
              <a:t>we want to</a:t>
            </a:r>
            <a:r>
              <a:rPr lang="en-US" baseline="0" dirty="0" smtClean="0"/>
              <a:t> ‘help’, sometimes because we </a:t>
            </a:r>
            <a:r>
              <a:rPr lang="en-US" dirty="0" smtClean="0"/>
              <a:t>might feel like we are the experts,</a:t>
            </a:r>
            <a:r>
              <a:rPr lang="en-US" baseline="0" dirty="0" smtClean="0"/>
              <a:t> sometimes because it is hard not to think about what we ourselves would do in this situation. </a:t>
            </a:r>
            <a:r>
              <a:rPr lang="en-US" dirty="0" smtClean="0"/>
              <a:t>Promoting these survivor-centered attitudes within ourselves is the basis for compassionate response to survivors. </a:t>
            </a:r>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10</a:t>
            </a:fld>
            <a:endParaRPr lang="en-US" dirty="0"/>
          </a:p>
        </p:txBody>
      </p:sp>
    </p:spTree>
    <p:extLst>
      <p:ext uri="{BB962C8B-B14F-4D97-AF65-F5344CB8AC3E}">
        <p14:creationId xmlns="" xmlns:p14="http://schemas.microsoft.com/office/powerpoint/2010/main" val="11532909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a:t>
            </a:r>
            <a:r>
              <a:rPr lang="en-US" baseline="0" dirty="0" smtClean="0"/>
              <a:t> as we’re completing these exercises and activities, you’re realizing that you don’t agree with or share all of these attitudes, what should you do? This is where your own personal awareness and the use of supervision come in. Supervision is regular and structured debriefing and support from your supervisor about the case management you are doing. You can and should be able to share your feelings with your supervisor so you can discuss how to ensure it does not negatively impact your work. Additionally, the simple fact that you are aware of some of your own differing thoughts and perceptions can help you pay close attention to how you provide services, ensuring that it’s in the most survivor-centered manner as possible.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11</a:t>
            </a:fld>
            <a:endParaRPr lang="en-US" dirty="0"/>
          </a:p>
        </p:txBody>
      </p:sp>
    </p:spTree>
    <p:extLst>
      <p:ext uri="{BB962C8B-B14F-4D97-AF65-F5344CB8AC3E}">
        <p14:creationId xmlns="" xmlns:p14="http://schemas.microsoft.com/office/powerpoint/2010/main" val="27215008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conclusion, it’s</a:t>
            </a:r>
            <a:r>
              <a:rPr lang="en-US" baseline="0" dirty="0" smtClean="0"/>
              <a:t> important to remember that </a:t>
            </a:r>
            <a:r>
              <a:rPr lang="en-US" sz="1200" baseline="0" dirty="0" smtClean="0"/>
              <a:t>w</a:t>
            </a:r>
            <a:r>
              <a:rPr lang="en-US" sz="1200" dirty="0" smtClean="0"/>
              <a:t>hat we hold and convey to a survivor can impact how we can work with the</a:t>
            </a:r>
            <a:r>
              <a:rPr lang="en-US" sz="1200" baseline="0" dirty="0" smtClean="0"/>
              <a:t> person</a:t>
            </a:r>
            <a:r>
              <a:rPr lang="en-US" sz="1200" dirty="0" smtClean="0"/>
              <a:t> and help them heal. As a group, it’s important to acknowledge the importance of our attitudes and approaches to services as caseworkers. Remember that we are all products of the environments in which we have</a:t>
            </a:r>
            <a:r>
              <a:rPr lang="en-US" sz="1200" baseline="0" dirty="0" smtClean="0"/>
              <a:t> lived and worked, and our attitudes and beliefs are deeply ingrained in our lives – it can take time to recognize, challenge and change them. We must all continue to do this important internal analysis to keep improving our work with survivors. </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12</a:t>
            </a:fld>
            <a:endParaRPr lang="en-US" dirty="0"/>
          </a:p>
        </p:txBody>
      </p:sp>
    </p:spTree>
    <p:extLst>
      <p:ext uri="{BB962C8B-B14F-4D97-AF65-F5344CB8AC3E}">
        <p14:creationId xmlns="" xmlns:p14="http://schemas.microsoft.com/office/powerpoint/2010/main" val="22532184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Thank you all for your</a:t>
            </a:r>
            <a:r>
              <a:rPr lang="en-US" baseline="0" dirty="0" smtClean="0"/>
              <a:t> time, attention, and participation. Before we end, I’d like to open up the floor for any questions, concerns or reflections you may have.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*Prompting questions, if needed: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How did you find this session?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was easy? What was difficult?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do you want to keep thinking about later?</a:t>
            </a:r>
            <a:endParaRPr lang="en-US" dirty="0" smtClean="0"/>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13</a:t>
            </a:fld>
            <a:endParaRPr lang="en-US" dirty="0"/>
          </a:p>
        </p:txBody>
      </p:sp>
    </p:spTree>
    <p:extLst>
      <p:ext uri="{BB962C8B-B14F-4D97-AF65-F5344CB8AC3E}">
        <p14:creationId xmlns="" xmlns:p14="http://schemas.microsoft.com/office/powerpoint/2010/main" val="3577271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smtClean="0">
                <a:solidFill>
                  <a:schemeClr val="tx1"/>
                </a:solidFill>
                <a:effectLst/>
                <a:latin typeface="+mn-lt"/>
                <a:ea typeface="+mn-ea"/>
                <a:cs typeface="+mn-cs"/>
              </a:rPr>
              <a:t>Overview - Module 6:</a:t>
            </a:r>
            <a:r>
              <a:rPr lang="en-US" sz="1200" b="1" kern="1200" baseline="0" dirty="0" smtClean="0">
                <a:solidFill>
                  <a:schemeClr val="tx1"/>
                </a:solidFill>
                <a:effectLst/>
                <a:latin typeface="+mn-lt"/>
                <a:ea typeface="+mn-ea"/>
                <a:cs typeface="+mn-cs"/>
              </a:rPr>
              <a:t> Gender-Based Violence: Attitudes and Perceptions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Learning Objectives</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Identify and begin to assess your own attitudes and perceptions relating to GBV</a:t>
            </a:r>
          </a:p>
          <a:p>
            <a:pPr marL="171450" lvl="0" indent="-171450">
              <a:buFont typeface="Arial" charset="0"/>
              <a:buChar char="•"/>
            </a:pPr>
            <a:r>
              <a:rPr lang="en-US" sz="1200" kern="1200" dirty="0" smtClean="0">
                <a:solidFill>
                  <a:schemeClr val="tx1"/>
                </a:solidFill>
                <a:effectLst/>
                <a:latin typeface="+mn-lt"/>
                <a:ea typeface="+mn-ea"/>
                <a:cs typeface="+mn-cs"/>
              </a:rPr>
              <a:t>Utilize survivor-centered attitudes in daily practice with survivors of GBV</a:t>
            </a:r>
          </a:p>
          <a:p>
            <a:pPr marL="171450" lvl="0" indent="-171450">
              <a:buFont typeface="Arial" charset="0"/>
              <a:buChar char="•"/>
            </a:pPr>
            <a:r>
              <a:rPr lang="en-US" sz="1200" kern="1200" dirty="0" smtClean="0">
                <a:solidFill>
                  <a:schemeClr val="tx1"/>
                </a:solidFill>
                <a:effectLst/>
                <a:latin typeface="+mn-lt"/>
                <a:ea typeface="+mn-ea"/>
                <a:cs typeface="+mn-cs"/>
              </a:rPr>
              <a:t>Recognize that working with survivors of GBV requires support from colleagues, supervisors, and yourself</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r>
              <a:rPr lang="en-US" sz="1200" b="0" kern="1200" dirty="0" smtClean="0">
                <a:solidFill>
                  <a:schemeClr val="tx1"/>
                </a:solidFill>
                <a:effectLst/>
                <a:latin typeface="+mn-lt"/>
                <a:ea typeface="+mn-ea"/>
                <a:cs typeface="+mn-cs"/>
              </a:rPr>
              <a:t>:</a:t>
            </a:r>
            <a:r>
              <a:rPr lang="en-US" sz="1200" b="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1 hour 30 minutes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GB"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Flip</a:t>
            </a:r>
            <a:r>
              <a:rPr lang="en-US" sz="1200" kern="1200" baseline="0" dirty="0" smtClean="0">
                <a:solidFill>
                  <a:schemeClr val="tx1"/>
                </a:solidFill>
                <a:effectLst/>
                <a:latin typeface="+mn-lt"/>
                <a:ea typeface="+mn-ea"/>
                <a:cs typeface="+mn-cs"/>
              </a:rPr>
              <a:t> chart paper and markers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Handout 6.1 – Are You Asking for It? (one for you and one for volunteer)</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Preparation</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Write and post True, False corners labels around room</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Prepare flip charts with each of the seven survivor-centered attitudes (slide 15)</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Print handouts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Arrange room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Outline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Objectives &amp; Introduction (2)</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Community Attitudes and Practices (3)</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What do People Say to Survivors? (4)</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Are you asking for it? (5)</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Survivor-Blaming (6-7)</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Survivor-Centered Attitudes (8-10)</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mins</a:t>
            </a:r>
            <a:r>
              <a:rPr lang="en-GB"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Closing (11-12)</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Many of the activities in this module involve anonymously sharing values and beliefs. As the facilitator, be prepared for there to be disagreements and some mild tension in the room. Be sure to engage the group in discussions not about what is ‘wrong’ and ‘right’ but about how the values and beliefs play out in the work they do and the positives of survivor-centered attitudes and beliefs. It is important to explore these attitudes, and to challenge those that may be harmful to survivors, and women and girls in general. However, it is important to do this in a way that maintains a safe space for discussion and does not shut down participation. Asking questions that lead participants to challenge their own thoughts is important, but can be a difficult dynamic to manage. Seek support from your supervisor and/or co-facilitator as necessary.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Survivors are never responsible for the violence they experience. The use of violence is always a choice made by perpetrators.   This is an important tenet of case management practice; however, for participants who are new to GBV work in general and case management in particular, this may take some time to fully understand and assimilate, as many individuals will come to the work with preconceptions of blame attached to survivors of violence. Rather than shutting down the discussion and questioning by telling participants directly that survivors are not to blame and that is that, continue to question and challenge these attitudes if and when they come up throughout the training.</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Attitudes relating to violence and survivors are deep and pervasive in most societies. They take time to challenge and change, and it is important to begin this process now and throughout the training.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Power is a central element of gender-based violence, and is also present in all relationships – including a caseworker’s relationship with a survivor. </a:t>
            </a:r>
            <a:endParaRPr lang="en-GB"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We all bring our own attitudes and beliefs to this work, and some of these attitudes may be harmful to survivors without our knowing it. It is important to recognize and begin to challenge our own attitudes.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Survivor-blaming is common in many communities, and is something that we must actively strive to avoid and counter in our work with survivors.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There are power relationships inherent in our work with survivors, and we must strive to develop relationships of power </a:t>
            </a:r>
            <a:r>
              <a:rPr lang="en-US" sz="1200" i="1" kern="1200" dirty="0" smtClean="0">
                <a:solidFill>
                  <a:schemeClr val="tx1"/>
                </a:solidFill>
                <a:effectLst/>
                <a:latin typeface="+mn-lt"/>
                <a:ea typeface="+mn-ea"/>
                <a:cs typeface="+mn-cs"/>
              </a:rPr>
              <a:t>with</a:t>
            </a:r>
            <a:r>
              <a:rPr lang="en-US" sz="1200" kern="1200" dirty="0" smtClean="0">
                <a:solidFill>
                  <a:schemeClr val="tx1"/>
                </a:solidFill>
                <a:effectLst/>
                <a:latin typeface="+mn-lt"/>
                <a:ea typeface="+mn-ea"/>
                <a:cs typeface="+mn-cs"/>
              </a:rPr>
              <a:t> rather than power </a:t>
            </a:r>
            <a:r>
              <a:rPr lang="en-US" sz="1200" i="1" kern="1200" dirty="0" smtClean="0">
                <a:solidFill>
                  <a:schemeClr val="tx1"/>
                </a:solidFill>
                <a:effectLst/>
                <a:latin typeface="+mn-lt"/>
                <a:ea typeface="+mn-ea"/>
                <a:cs typeface="+mn-cs"/>
              </a:rPr>
              <a:t>over. </a:t>
            </a:r>
            <a:endParaRPr lang="en-GB"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Survivor-centered attitudes involve putting the best interests of the survivor first, ensuring that all work is based on what the survivors wants and needs rather than our own opinion of what s/he wants and needs.  </a:t>
            </a:r>
            <a:endParaRPr lang="en-GB" sz="1200" kern="1200" dirty="0" smtClean="0">
              <a:solidFill>
                <a:schemeClr val="tx1"/>
              </a:solidFill>
              <a:effectLst/>
              <a:latin typeface="+mn-lt"/>
              <a:ea typeface="+mn-ea"/>
              <a:cs typeface="+mn-cs"/>
            </a:endParaRPr>
          </a:p>
          <a:p>
            <a:pPr marL="171450" indent="-171450">
              <a:buFont typeface="Arial" charset="0"/>
              <a:buChar char="•"/>
            </a:pPr>
            <a:r>
              <a:rPr lang="en-US" sz="1200" kern="1200" dirty="0" smtClean="0">
                <a:solidFill>
                  <a:schemeClr val="tx1"/>
                </a:solidFill>
                <a:effectLst/>
                <a:latin typeface="+mn-lt"/>
                <a:ea typeface="+mn-ea"/>
                <a:cs typeface="+mn-cs"/>
              </a:rPr>
              <a:t>The messages in this module are foundational for the rest of the training. It is important to achieve a sense of understanding for and empathy with the experiences of survivors. It may be necessary to spend more time on discussions (particularly around survivor-blaming and survivor-centered attitudes) to do this. </a:t>
            </a:r>
            <a:endParaRPr lang="en-GB" sz="1200" kern="1200" dirty="0" smtClean="0">
              <a:solidFill>
                <a:schemeClr val="tx1"/>
              </a:solidFill>
              <a:effectLst/>
              <a:latin typeface="+mn-lt"/>
              <a:ea typeface="+mn-ea"/>
              <a:cs typeface="+mn-cs"/>
            </a:endParaRPr>
          </a:p>
          <a:p>
            <a:pPr marL="171450" indent="-171450">
              <a:buFont typeface="Arial" charset="0"/>
              <a:buChar char="•"/>
            </a:pPr>
            <a:r>
              <a:rPr lang="en-US" sz="1200" kern="1200" dirty="0" smtClean="0">
                <a:solidFill>
                  <a:schemeClr val="tx1"/>
                </a:solidFill>
                <a:effectLst/>
                <a:latin typeface="+mn-lt"/>
                <a:ea typeface="+mn-ea"/>
                <a:cs typeface="+mn-cs"/>
              </a:rPr>
              <a:t> Related to the above point, I think it’s a better approach for this point to come out through additional discussion related to concepts of power, causes, etc. I worry that emphasizing this before taking participants through the thinking behind it risks losing them. </a:t>
            </a:r>
            <a:endParaRPr lang="en-GB" sz="1200" kern="1200" dirty="0" smtClean="0">
              <a:solidFill>
                <a:schemeClr val="tx1"/>
              </a:solidFill>
              <a:effectLst/>
              <a:latin typeface="+mn-lt"/>
              <a:ea typeface="+mn-ea"/>
              <a:cs typeface="+mn-cs"/>
            </a:endParaRPr>
          </a:p>
          <a:p>
            <a:pPr marL="171450" indent="-171450">
              <a:buFont typeface="Arial" charset="0"/>
              <a:buChar char="•"/>
            </a:pPr>
            <a:r>
              <a:rPr lang="en-US" sz="1200" kern="1200" dirty="0" smtClean="0">
                <a:solidFill>
                  <a:schemeClr val="tx1"/>
                </a:solidFill>
                <a:effectLst/>
                <a:latin typeface="+mn-lt"/>
                <a:ea typeface="+mn-ea"/>
                <a:cs typeface="+mn-cs"/>
              </a:rPr>
              <a:t> I’m keeping it here as a point for the facilitator to keep in mind, but am adding additional content and discussion around it.</a:t>
            </a:r>
            <a:endParaRPr lang="en-GB" sz="1200" kern="1200" dirty="0" smtClean="0">
              <a:solidFill>
                <a:schemeClr val="tx1"/>
              </a:solidFill>
              <a:effectLst/>
              <a:latin typeface="+mn-lt"/>
              <a:ea typeface="+mn-ea"/>
              <a:cs typeface="+mn-cs"/>
            </a:endParaRPr>
          </a:p>
          <a:p>
            <a:endParaRPr lang="en-US" dirty="0" smtClean="0"/>
          </a:p>
          <a:p>
            <a:pPr eaLnBrk="1" hangingPunct="1">
              <a:spcBef>
                <a:spcPct val="0"/>
              </a:spcBef>
            </a:pPr>
            <a:endParaRPr lang="en-US" dirty="0" smtClean="0"/>
          </a:p>
        </p:txBody>
      </p:sp>
      <p:sp>
        <p:nvSpPr>
          <p:cNvPr id="34820" name="Slide Number Placeholder 3"/>
          <p:cNvSpPr>
            <a:spLocks noGrp="1"/>
          </p:cNvSpPr>
          <p:nvPr>
            <p:ph type="sldNum" sz="quarter" idx="5"/>
          </p:nvPr>
        </p:nvSpPr>
        <p:spPr bwMode="auto">
          <a:noFill/>
          <a:ln>
            <a:miter lim="800000"/>
            <a:headEnd/>
            <a:tailEnd/>
          </a:ln>
        </p:spPr>
        <p:txBody>
          <a:bodyPr/>
          <a:lstStyle/>
          <a:p>
            <a:fld id="{49F5E927-C06F-4234-A7B1-8A662E98B384}"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a:t>
            </a:r>
            <a:r>
              <a:rPr lang="en-US" baseline="0" dirty="0" smtClean="0"/>
              <a:t> three objectives for the session are to: </a:t>
            </a:r>
          </a:p>
          <a:p>
            <a:endParaRPr lang="en-US" baseline="0" dirty="0" smtClean="0"/>
          </a:p>
          <a:p>
            <a:pPr marL="171450" lvl="0" indent="-171450" rtl="0">
              <a:buFont typeface="Arial" charset="0"/>
              <a:buChar char="•"/>
            </a:pPr>
            <a:r>
              <a:rPr lang="en-US" dirty="0" smtClean="0"/>
              <a:t>Identify and begin to assess our own attitudes and perceptions relating to GBV</a:t>
            </a:r>
          </a:p>
          <a:p>
            <a:pPr marL="171450" lvl="0" indent="-171450" rtl="0">
              <a:buFont typeface="Arial" charset="0"/>
              <a:buChar char="•"/>
            </a:pPr>
            <a:r>
              <a:rPr lang="en-US" dirty="0" smtClean="0"/>
              <a:t>Learn</a:t>
            </a:r>
            <a:r>
              <a:rPr lang="en-US" baseline="0" dirty="0" smtClean="0"/>
              <a:t> how to u</a:t>
            </a:r>
            <a:r>
              <a:rPr lang="en-US" dirty="0" smtClean="0"/>
              <a:t>tilize survivor-centered attitudes in daily practice with survivors of GBV</a:t>
            </a:r>
          </a:p>
          <a:p>
            <a:pPr marL="171450" lvl="0" indent="-171450" rtl="0">
              <a:buFont typeface="Arial" charset="0"/>
              <a:buChar char="•"/>
            </a:pPr>
            <a:r>
              <a:rPr lang="en-US" dirty="0" smtClean="0"/>
              <a:t>Recognize that working with survivors of GBV requires support from colleagues, supervisors, and yourself.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3</a:t>
            </a:fld>
            <a:endParaRPr lang="en-US" dirty="0"/>
          </a:p>
        </p:txBody>
      </p:sp>
    </p:spTree>
    <p:extLst>
      <p:ext uri="{BB962C8B-B14F-4D97-AF65-F5344CB8AC3E}">
        <p14:creationId xmlns=""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*Ask participants to stand in the center of the room.</a:t>
            </a:r>
            <a:r>
              <a:rPr lang="en-US" sz="1200" b="1" kern="1200" baseline="0" dirty="0" smtClean="0">
                <a:solidFill>
                  <a:schemeClr val="tx1"/>
                </a:solidFill>
                <a:effectLst/>
                <a:latin typeface="+mn-lt"/>
                <a:ea typeface="+mn-ea"/>
                <a:cs typeface="+mn-cs"/>
              </a:rPr>
              <a:t> Read out the following series of statements, asking participants to think about whether the community in which they live/work would consider each statement true or false, and move accordingly to the True or False label in the room (i.e. participants should move not according to what </a:t>
            </a:r>
            <a:r>
              <a:rPr lang="en-US" sz="1200" b="1" i="1" kern="1200" baseline="0" dirty="0" smtClean="0">
                <a:solidFill>
                  <a:schemeClr val="tx1"/>
                </a:solidFill>
                <a:effectLst/>
                <a:latin typeface="+mn-lt"/>
                <a:ea typeface="+mn-ea"/>
                <a:cs typeface="+mn-cs"/>
              </a:rPr>
              <a:t>they themselves </a:t>
            </a:r>
            <a:r>
              <a:rPr lang="en-US" sz="1200" b="1" i="0" kern="1200" baseline="0" dirty="0" smtClean="0">
                <a:solidFill>
                  <a:schemeClr val="tx1"/>
                </a:solidFill>
                <a:effectLst/>
                <a:latin typeface="+mn-lt"/>
                <a:ea typeface="+mn-ea"/>
                <a:cs typeface="+mn-cs"/>
              </a:rPr>
              <a:t>believe, but what the prevalent attitudes &amp; practices are in their community</a:t>
            </a:r>
            <a:r>
              <a:rPr lang="en-US" sz="1200" b="1" kern="1200" baseline="0" dirty="0" smtClean="0">
                <a:solidFill>
                  <a:schemeClr val="tx1"/>
                </a:solidFill>
                <a:effectLst/>
                <a:latin typeface="+mn-lt"/>
                <a:ea typeface="+mn-ea"/>
                <a:cs typeface="+mn-cs"/>
              </a:rPr>
              <a:t>. After each statement, facilitate a discussion between participants who move to True and those who move to False. This exercise is designed to get participants to think about prevalent attitudes and practices in regards to women and girls without forcing them to declare their own opinions </a:t>
            </a:r>
            <a:r>
              <a:rPr lang="mr-IN" sz="1200" b="1" kern="1200" baseline="0" dirty="0" smtClean="0">
                <a:solidFill>
                  <a:schemeClr val="tx1"/>
                </a:solidFill>
                <a:effectLst/>
                <a:latin typeface="+mn-lt"/>
                <a:ea typeface="+mn-ea"/>
                <a:cs typeface="+mn-cs"/>
              </a:rPr>
              <a:t>–</a:t>
            </a:r>
            <a:r>
              <a:rPr lang="en-US" sz="1200" b="1" kern="1200" baseline="0" dirty="0" smtClean="0">
                <a:solidFill>
                  <a:schemeClr val="tx1"/>
                </a:solidFill>
                <a:effectLst/>
                <a:latin typeface="+mn-lt"/>
                <a:ea typeface="+mn-ea"/>
                <a:cs typeface="+mn-cs"/>
              </a:rPr>
              <a:t> however, it is important to probe in ways that will also get individuals to question and challenge their own beliefs. The additional questions in </a:t>
            </a:r>
            <a:r>
              <a:rPr lang="en-US" sz="1200" b="1" i="1" kern="1200" baseline="0" dirty="0" smtClean="0">
                <a:solidFill>
                  <a:schemeClr val="tx1"/>
                </a:solidFill>
                <a:effectLst/>
                <a:latin typeface="+mn-lt"/>
                <a:ea typeface="+mn-ea"/>
                <a:cs typeface="+mn-cs"/>
              </a:rPr>
              <a:t>italics </a:t>
            </a:r>
            <a:r>
              <a:rPr lang="en-US" sz="1200" b="1" i="0" kern="1200" baseline="0" dirty="0" smtClean="0">
                <a:solidFill>
                  <a:schemeClr val="tx1"/>
                </a:solidFill>
                <a:effectLst/>
                <a:latin typeface="+mn-lt"/>
                <a:ea typeface="+mn-ea"/>
                <a:cs typeface="+mn-cs"/>
              </a:rPr>
              <a:t>after each phrase may help in this probing.</a:t>
            </a:r>
            <a:r>
              <a:rPr lang="en-US" sz="1200" b="1" kern="1200" baseline="0" dirty="0" smtClean="0">
                <a:solidFill>
                  <a:schemeClr val="tx1"/>
                </a:solidFill>
                <a:effectLst/>
                <a:latin typeface="+mn-lt"/>
                <a:ea typeface="+mn-ea"/>
                <a:cs typeface="+mn-cs"/>
              </a:rPr>
              <a:t>* </a:t>
            </a:r>
          </a:p>
          <a:p>
            <a:endParaRPr lang="en-US" sz="1200" kern="1200" baseline="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It is okay for a husband to beat his wife if she disobeys him. </a:t>
            </a:r>
            <a:r>
              <a:rPr lang="en-GB" sz="1200" i="1" kern="1200" dirty="0" smtClean="0">
                <a:solidFill>
                  <a:schemeClr val="tx1"/>
                </a:solidFill>
                <a:effectLst/>
                <a:latin typeface="+mn-lt"/>
                <a:ea typeface="+mn-ea"/>
                <a:cs typeface="+mn-cs"/>
              </a:rPr>
              <a:t>What about if a wife beat her husband,</a:t>
            </a:r>
            <a:r>
              <a:rPr lang="en-GB" sz="1200" i="1" kern="1200" baseline="0" dirty="0" smtClean="0">
                <a:solidFill>
                  <a:schemeClr val="tx1"/>
                </a:solidFill>
                <a:effectLst/>
                <a:latin typeface="+mn-lt"/>
                <a:ea typeface="+mn-ea"/>
                <a:cs typeface="+mn-cs"/>
              </a:rPr>
              <a:t> for example </a:t>
            </a:r>
            <a:r>
              <a:rPr lang="en-GB" sz="1200" i="1" kern="1200" dirty="0" smtClean="0">
                <a:solidFill>
                  <a:schemeClr val="tx1"/>
                </a:solidFill>
                <a:effectLst/>
                <a:latin typeface="+mn-lt"/>
                <a:ea typeface="+mn-ea"/>
                <a:cs typeface="+mn-cs"/>
              </a:rPr>
              <a:t>because</a:t>
            </a:r>
            <a:r>
              <a:rPr lang="en-GB" sz="1200" i="1" kern="1200" baseline="0" dirty="0" smtClean="0">
                <a:solidFill>
                  <a:schemeClr val="tx1"/>
                </a:solidFill>
                <a:effectLst/>
                <a:latin typeface="+mn-lt"/>
                <a:ea typeface="+mn-ea"/>
                <a:cs typeface="+mn-cs"/>
              </a:rPr>
              <a:t> he lost his job? How would the community feel about it?</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Raped women are responsible for the incident if they were not dressed properly. </a:t>
            </a:r>
            <a:r>
              <a:rPr lang="en-GB" sz="1200" i="1" kern="1200" dirty="0" smtClean="0">
                <a:solidFill>
                  <a:schemeClr val="tx1"/>
                </a:solidFill>
                <a:effectLst/>
                <a:latin typeface="+mn-lt"/>
                <a:ea typeface="+mn-ea"/>
                <a:cs typeface="+mn-cs"/>
              </a:rPr>
              <a:t>Who</a:t>
            </a:r>
            <a:r>
              <a:rPr lang="en-GB" sz="1200" i="1" kern="1200" baseline="0" dirty="0" smtClean="0">
                <a:solidFill>
                  <a:schemeClr val="tx1"/>
                </a:solidFill>
                <a:effectLst/>
                <a:latin typeface="+mn-lt"/>
                <a:ea typeface="+mn-ea"/>
                <a:cs typeface="+mn-cs"/>
              </a:rPr>
              <a:t> decides what ‘properly’ means? (Connect this to the discussion below on men being unable to control their urges.) </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Husbands can have sex with</a:t>
            </a:r>
            <a:r>
              <a:rPr lang="en-GB" sz="1200" kern="1200" baseline="0" dirty="0" smtClean="0">
                <a:solidFill>
                  <a:schemeClr val="tx1"/>
                </a:solidFill>
                <a:effectLst/>
                <a:latin typeface="+mn-lt"/>
                <a:ea typeface="+mn-ea"/>
                <a:cs typeface="+mn-cs"/>
              </a:rPr>
              <a:t> their wives any time they want to. </a:t>
            </a:r>
            <a:r>
              <a:rPr lang="en-GB" sz="1200" i="1" kern="1200" baseline="0" dirty="0" smtClean="0">
                <a:solidFill>
                  <a:schemeClr val="tx1"/>
                </a:solidFill>
                <a:effectLst/>
                <a:latin typeface="+mn-lt"/>
                <a:ea typeface="+mn-ea"/>
                <a:cs typeface="+mn-cs"/>
              </a:rPr>
              <a:t>What if women do not want to? What if the woman is sick, or pregnant? If it’s ‘allowed’ to refuse sex when sick, what does this mean about the value of women’s bodies compared to their opinions and wishes?</a:t>
            </a:r>
            <a:endParaRPr lang="en-GB" sz="1200" kern="1200" baseline="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Sexual violence against children is far more critical than sexual violence against adults. </a:t>
            </a:r>
            <a:r>
              <a:rPr lang="en-GB" sz="1200" i="1" kern="1200" dirty="0" smtClean="0">
                <a:solidFill>
                  <a:schemeClr val="tx1"/>
                </a:solidFill>
                <a:effectLst/>
                <a:latin typeface="+mn-lt"/>
                <a:ea typeface="+mn-ea"/>
                <a:cs typeface="+mn-cs"/>
              </a:rPr>
              <a:t>What does this mean about how we see women and their choices?</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Women should stay home at night</a:t>
            </a:r>
            <a:r>
              <a:rPr lang="en-GB" sz="1200" kern="1200" baseline="0" dirty="0" smtClean="0">
                <a:solidFill>
                  <a:schemeClr val="tx1"/>
                </a:solidFill>
                <a:effectLst/>
                <a:latin typeface="+mn-lt"/>
                <a:ea typeface="+mn-ea"/>
                <a:cs typeface="+mn-cs"/>
              </a:rPr>
              <a:t> if they do not want to be assaulted. </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If a 14 year old girl or boy consents to having sex with an adult in return for material favours, this is their choice. </a:t>
            </a:r>
          </a:p>
          <a:p>
            <a:r>
              <a:rPr lang="en-GB" sz="1200" kern="1200" dirty="0" smtClean="0">
                <a:solidFill>
                  <a:schemeClr val="tx1"/>
                </a:solidFill>
                <a:effectLst/>
                <a:latin typeface="+mn-lt"/>
                <a:ea typeface="+mn-ea"/>
                <a:cs typeface="+mn-cs"/>
              </a:rPr>
              <a:t>Men cannot control their sexual urges. </a:t>
            </a:r>
            <a:r>
              <a:rPr lang="en-GB" sz="1200" i="1" kern="1200" dirty="0" smtClean="0">
                <a:solidFill>
                  <a:schemeClr val="tx1"/>
                </a:solidFill>
                <a:effectLst/>
                <a:latin typeface="+mn-lt"/>
                <a:ea typeface="+mn-ea"/>
                <a:cs typeface="+mn-cs"/>
              </a:rPr>
              <a:t>If men cannot control their sexual urges, should they be</a:t>
            </a:r>
            <a:r>
              <a:rPr lang="en-GB" sz="1200" i="1" kern="1200" baseline="0" dirty="0" smtClean="0">
                <a:solidFill>
                  <a:schemeClr val="tx1"/>
                </a:solidFill>
                <a:effectLst/>
                <a:latin typeface="+mn-lt"/>
                <a:ea typeface="+mn-ea"/>
                <a:cs typeface="+mn-cs"/>
              </a:rPr>
              <a:t> allowed to drive cars, fly planes, run countries? What if they have to stop whatever they’re doing to satisfy their urges immediately?</a:t>
            </a:r>
            <a:endParaRPr lang="en-GB" sz="1200" kern="120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It is okay for men to decide how to use the money of the household without consulting their wives. </a:t>
            </a:r>
          </a:p>
          <a:p>
            <a:endParaRPr lang="en-GB" sz="1200" kern="1200" dirty="0" smtClean="0">
              <a:solidFill>
                <a:schemeClr val="tx1"/>
              </a:solidFill>
              <a:effectLst/>
              <a:latin typeface="+mn-lt"/>
              <a:ea typeface="+mn-ea"/>
              <a:cs typeface="+mn-cs"/>
            </a:endParaRPr>
          </a:p>
          <a:p>
            <a:r>
              <a:rPr lang="en-US" sz="1200" b="1" kern="1200" baseline="0" dirty="0" smtClean="0">
                <a:solidFill>
                  <a:schemeClr val="tx1"/>
                </a:solidFill>
                <a:effectLst/>
                <a:latin typeface="+mn-lt"/>
                <a:ea typeface="+mn-ea"/>
                <a:cs typeface="+mn-cs"/>
              </a:rPr>
              <a:t>*Add other statements that are relevant to your context. Remember that this discussion should not end up with ’right’ or ‘wrong’ answers. Rather, it is an opportunity for participants to reflect and identify their own attitudes.</a:t>
            </a:r>
            <a:r>
              <a:rPr lang="en-US" sz="1200" b="1" i="0" kern="1200" baseline="0" dirty="0" smtClean="0">
                <a:solidFill>
                  <a:schemeClr val="tx1"/>
                </a:solidFill>
                <a:effectLst/>
                <a:latin typeface="+mn-lt"/>
                <a:ea typeface="+mn-ea"/>
                <a:cs typeface="+mn-cs"/>
              </a:rPr>
              <a:t>*</a:t>
            </a:r>
            <a:endParaRPr lang="en-US" sz="1200" b="1"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930BC76-76F8-4FB8-83AB-63CD4BC2D091}" type="slidenum">
              <a:rPr lang="en-US" smtClean="0"/>
              <a:pPr/>
              <a:t>4</a:t>
            </a:fld>
            <a:endParaRPr lang="en-US" dirty="0"/>
          </a:p>
        </p:txBody>
      </p:sp>
    </p:spTree>
    <p:extLst>
      <p:ext uri="{BB962C8B-B14F-4D97-AF65-F5344CB8AC3E}">
        <p14:creationId xmlns="" xmlns:p14="http://schemas.microsoft.com/office/powerpoint/2010/main" val="2100171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200" b="1" kern="1200" dirty="0" smtClean="0">
                <a:solidFill>
                  <a:schemeClr val="tx1"/>
                </a:solidFill>
                <a:latin typeface="+mn-lt"/>
                <a:ea typeface="+mn-ea"/>
                <a:cs typeface="+mn-cs"/>
              </a:rPr>
              <a:t>*Draw an image of a woman</a:t>
            </a:r>
            <a:r>
              <a:rPr lang="en-US" sz="1200" b="1" kern="1200" baseline="0" dirty="0" smtClean="0">
                <a:solidFill>
                  <a:schemeClr val="tx1"/>
                </a:solidFill>
                <a:latin typeface="+mn-lt"/>
                <a:ea typeface="+mn-ea"/>
                <a:cs typeface="+mn-cs"/>
              </a:rPr>
              <a:t> on a flip chart, and ask participants to give her a name. </a:t>
            </a:r>
            <a:r>
              <a:rPr lang="en-US" sz="1200" b="1" kern="1200" dirty="0" smtClean="0">
                <a:solidFill>
                  <a:schemeClr val="tx1"/>
                </a:solidFill>
                <a:latin typeface="+mn-lt"/>
                <a:ea typeface="+mn-ea"/>
                <a:cs typeface="+mn-cs"/>
              </a:rPr>
              <a:t>Ask</a:t>
            </a:r>
            <a:r>
              <a:rPr lang="en-US" sz="1200" b="1" kern="1200" baseline="0" dirty="0" smtClean="0">
                <a:solidFill>
                  <a:schemeClr val="tx1"/>
                </a:solidFill>
                <a:latin typeface="+mn-lt"/>
                <a:ea typeface="+mn-ea"/>
                <a:cs typeface="+mn-cs"/>
              </a:rPr>
              <a:t> participants to put themselves in the place of a survivor and think about the things that s/he might hear from those around her. Divide participants into four groups, and assign each group one of the following: family, friends, community leaders, religious leaders (you can substitute another relevant category if needed, e.g. service providers).* </a:t>
            </a:r>
          </a:p>
          <a:p>
            <a:pPr>
              <a:defRPr/>
            </a:pPr>
            <a:endParaRPr lang="en-US" sz="1200" kern="1200" baseline="0" dirty="0" smtClean="0">
              <a:solidFill>
                <a:schemeClr val="tx1"/>
              </a:solidFill>
              <a:latin typeface="+mn-lt"/>
              <a:ea typeface="+mn-ea"/>
              <a:cs typeface="+mn-cs"/>
            </a:endParaRPr>
          </a:p>
          <a:p>
            <a:pPr>
              <a:defRPr/>
            </a:pPr>
            <a:r>
              <a:rPr lang="en-US" sz="1200" kern="1200" baseline="0" dirty="0" smtClean="0">
                <a:solidFill>
                  <a:schemeClr val="tx1"/>
                </a:solidFill>
                <a:latin typeface="+mn-lt"/>
                <a:ea typeface="+mn-ea"/>
                <a:cs typeface="+mn-cs"/>
              </a:rPr>
              <a:t>In your groups, write on post-it notes all the things your group might say to a survivor in the community you work (or live) in. Please write one thing per post-it note, and write it in the way it would be said to a survivor (e.g. ‘You should have obeyed your husband’, or ‘Why did you wear those clothes if you didn’t want to be attacked?’). </a:t>
            </a:r>
          </a:p>
          <a:p>
            <a:pPr>
              <a:defRPr/>
            </a:pPr>
            <a:endParaRPr lang="en-US" sz="1200" kern="1200" baseline="0" dirty="0" smtClean="0">
              <a:solidFill>
                <a:schemeClr val="tx1"/>
              </a:solidFill>
              <a:latin typeface="+mn-lt"/>
              <a:ea typeface="+mn-ea"/>
              <a:cs typeface="+mn-cs"/>
            </a:endParaRPr>
          </a:p>
          <a:p>
            <a:pPr>
              <a:defRPr/>
            </a:pPr>
            <a:r>
              <a:rPr lang="en-US" sz="1200" b="1" kern="1200" baseline="0" dirty="0" smtClean="0">
                <a:solidFill>
                  <a:schemeClr val="tx1"/>
                </a:solidFill>
                <a:latin typeface="+mn-lt"/>
                <a:ea typeface="+mn-ea"/>
                <a:cs typeface="+mn-cs"/>
              </a:rPr>
              <a:t>*Ask participants to stick their post-it notes on the picture of the woman, and make sure they end up covering her. The idea is to put participants in the place of the survivor.*</a:t>
            </a:r>
          </a:p>
          <a:p>
            <a:pPr>
              <a:defRPr/>
            </a:pPr>
            <a:endParaRPr lang="en-US" sz="1200" kern="1200" baseline="0" dirty="0" smtClean="0">
              <a:solidFill>
                <a:schemeClr val="tx1"/>
              </a:solidFill>
              <a:latin typeface="+mn-lt"/>
              <a:ea typeface="+mn-ea"/>
              <a:cs typeface="+mn-cs"/>
            </a:endParaRPr>
          </a:p>
          <a:p>
            <a:pPr>
              <a:defRPr/>
            </a:pPr>
            <a:r>
              <a:rPr lang="en-US" sz="1200" kern="1200" dirty="0" smtClean="0">
                <a:solidFill>
                  <a:schemeClr val="tx1"/>
                </a:solidFill>
                <a:latin typeface="+mn-lt"/>
                <a:ea typeface="+mn-ea"/>
                <a:cs typeface="+mn-cs"/>
              </a:rPr>
              <a:t>Now</a:t>
            </a:r>
            <a:r>
              <a:rPr lang="en-US" sz="1200" kern="1200" baseline="0" dirty="0" smtClean="0">
                <a:solidFill>
                  <a:schemeClr val="tx1"/>
                </a:solidFill>
                <a:latin typeface="+mn-lt"/>
                <a:ea typeface="+mn-ea"/>
                <a:cs typeface="+mn-cs"/>
              </a:rPr>
              <a:t> take a look at this woman (use her name as much as  possible). What feeling do you get from looking at this picture? What do you think this means about how survivors are treated? Who is being blamed for the violence that this survivor experienced? </a:t>
            </a:r>
          </a:p>
          <a:p>
            <a:pPr>
              <a:defRPr/>
            </a:pPr>
            <a:endParaRPr lang="en-US" sz="1200" kern="1200" baseline="0" dirty="0" smtClean="0">
              <a:solidFill>
                <a:schemeClr val="tx1"/>
              </a:solidFill>
              <a:latin typeface="+mn-lt"/>
              <a:ea typeface="+mn-ea"/>
              <a:cs typeface="+mn-cs"/>
            </a:endParaRPr>
          </a:p>
          <a:p>
            <a:pPr>
              <a:defRPr/>
            </a:pPr>
            <a:r>
              <a:rPr lang="en-US" sz="1200" b="1" kern="1200" baseline="0" dirty="0" smtClean="0">
                <a:solidFill>
                  <a:schemeClr val="tx1"/>
                </a:solidFill>
                <a:latin typeface="+mn-lt"/>
                <a:ea typeface="+mn-ea"/>
                <a:cs typeface="+mn-cs"/>
              </a:rPr>
              <a:t>*U</a:t>
            </a:r>
            <a:r>
              <a:rPr lang="en-US" sz="1200" b="1" kern="1200" dirty="0" smtClean="0">
                <a:solidFill>
                  <a:schemeClr val="tx1"/>
                </a:solidFill>
                <a:latin typeface="+mn-lt"/>
                <a:ea typeface="+mn-ea"/>
                <a:cs typeface="+mn-cs"/>
              </a:rPr>
              <a:t>se that as the basis for a discussion about how we need to act as caseworkers to a) not be like everyone else in the survivor’s life, and b) to counteract what she hears from other people.*</a:t>
            </a:r>
            <a:endParaRPr lang="en-US" b="1"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5</a:t>
            </a:fld>
            <a:endParaRPr lang="en-US" dirty="0"/>
          </a:p>
        </p:txBody>
      </p:sp>
    </p:spTree>
    <p:extLst>
      <p:ext uri="{BB962C8B-B14F-4D97-AF65-F5344CB8AC3E}">
        <p14:creationId xmlns="" xmlns:p14="http://schemas.microsoft.com/office/powerpoint/2010/main" val="2054159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smtClean="0">
                <a:latin typeface="Arial" panose="020B0604020202020204" pitchFamily="34" charset="0"/>
                <a:ea typeface="ヒラギノ角ゴ Pro W3" pitchFamily="14" charset="-128"/>
              </a:rPr>
              <a:t>Volunteer to act out “Are you asking for it?” story with facilitator. Ask for reactions</a:t>
            </a:r>
            <a:r>
              <a:rPr lang="en-US" altLang="en-US" baseline="0" dirty="0" smtClean="0">
                <a:latin typeface="Arial" panose="020B0604020202020204" pitchFamily="34" charset="0"/>
                <a:ea typeface="ヒラギノ角ゴ Pro W3" pitchFamily="14" charset="-128"/>
              </a:rPr>
              <a:t> and thoughts. Does this scenario seem somewhat silly? What kind of attitude is the interviewer showing towards the victim? How would it seem if it were Mrs. </a:t>
            </a:r>
            <a:r>
              <a:rPr lang="en-US" altLang="en-US" baseline="0" dirty="0" err="1" smtClean="0">
                <a:latin typeface="Arial" panose="020B0604020202020204" pitchFamily="34" charset="0"/>
                <a:ea typeface="ヒラギノ角ゴ Pro W3" pitchFamily="14" charset="-128"/>
              </a:rPr>
              <a:t>Forna</a:t>
            </a:r>
            <a:r>
              <a:rPr lang="en-US" altLang="en-US" baseline="0" dirty="0" smtClean="0">
                <a:latin typeface="Arial" panose="020B0604020202020204" pitchFamily="34" charset="0"/>
                <a:ea typeface="ヒラギノ角ゴ Pro W3" pitchFamily="14" charset="-128"/>
              </a:rPr>
              <a:t> instead of Mr. </a:t>
            </a:r>
            <a:r>
              <a:rPr lang="en-US" altLang="en-US" baseline="0" dirty="0" err="1" smtClean="0">
                <a:latin typeface="Arial" panose="020B0604020202020204" pitchFamily="34" charset="0"/>
                <a:ea typeface="ヒラギノ角ゴ Pro W3" pitchFamily="14" charset="-128"/>
              </a:rPr>
              <a:t>Forna</a:t>
            </a:r>
            <a:r>
              <a:rPr lang="en-US" altLang="en-US" baseline="0" dirty="0" smtClean="0">
                <a:latin typeface="Arial" panose="020B0604020202020204" pitchFamily="34" charset="0"/>
                <a:ea typeface="ヒラギノ角ゴ Pro W3" pitchFamily="14" charset="-128"/>
              </a:rPr>
              <a:t>, and she had experienced sexual assault?</a:t>
            </a:r>
            <a:endParaRPr lang="en-US" altLang="en-US" dirty="0" smtClean="0">
              <a:latin typeface="Arial" panose="020B0604020202020204" pitchFamily="34" charset="0"/>
              <a:ea typeface="ヒラギノ角ゴ Pro W3" pitchFamily="14" charset="-128"/>
            </a:endParaRPr>
          </a:p>
          <a:p>
            <a:pPr eaLnBrk="1" hangingPunct="1"/>
            <a:endParaRPr lang="en-US" altLang="en-US" dirty="0" smtClean="0">
              <a:latin typeface="Arial" panose="020B0604020202020204" pitchFamily="34" charset="0"/>
              <a:ea typeface="ヒラギノ角ゴ Pro W3" pitchFamily="14" charset="-128"/>
            </a:endParaRPr>
          </a:p>
          <a:p>
            <a:pPr eaLnBrk="1" hangingPunct="1"/>
            <a:r>
              <a:rPr lang="en-US" altLang="en-US" dirty="0" smtClean="0">
                <a:latin typeface="Arial" panose="020B0604020202020204" pitchFamily="34" charset="0"/>
                <a:ea typeface="ヒラギノ角ゴ Pro W3" pitchFamily="14" charset="-128"/>
              </a:rPr>
              <a:t>This type of interrogation seems silly in a scenario with a robbery victim. Unfortunately, the attitudes these questions represent toward a survivor of rape or sexual assault are very common</a:t>
            </a:r>
            <a:r>
              <a:rPr lang="en-US" altLang="en-US" baseline="0" dirty="0" smtClean="0">
                <a:latin typeface="Arial" panose="020B0604020202020204" pitchFamily="34" charset="0"/>
                <a:ea typeface="ヒラギノ角ゴ Pro W3" pitchFamily="14" charset="-128"/>
              </a:rPr>
              <a:t> around the world</a:t>
            </a:r>
            <a:r>
              <a:rPr lang="en-US" altLang="en-US" dirty="0" smtClean="0">
                <a:latin typeface="Arial" panose="020B0604020202020204" pitchFamily="34" charset="0"/>
                <a:ea typeface="ヒラギノ角ゴ Pro W3" pitchFamily="14" charset="-128"/>
              </a:rPr>
              <a:t>.</a:t>
            </a:r>
          </a:p>
          <a:p>
            <a:endParaRPr lang="en-US" altLang="en-US" dirty="0" smtClean="0">
              <a:latin typeface="Arial" panose="020B0604020202020204" pitchFamily="34" charset="0"/>
              <a:ea typeface="ヒラギノ角ゴ Pro W3" pitchFamily="14" charset="-128"/>
            </a:endParaRPr>
          </a:p>
          <a:p>
            <a:r>
              <a:rPr lang="en-US" altLang="en-US" dirty="0" smtClean="0">
                <a:latin typeface="Arial" panose="020B0604020202020204" pitchFamily="34" charset="0"/>
                <a:ea typeface="ヒラギノ角ゴ Pro W3" pitchFamily="14" charset="-128"/>
              </a:rPr>
              <a:t>Many of these things that people say are “victim-blaming,” meaning people perceive the victim of violence to be at-fault for the violence rather than the perpetrator, or sometimes complicit in the violence with the perpetrator. </a:t>
            </a:r>
            <a:r>
              <a:rPr lang="en-US" baseline="0" dirty="0" smtClean="0"/>
              <a:t>Use the next slide to lead a discussion of survivor blaming.</a:t>
            </a:r>
            <a:endParaRPr lang="en-US" altLang="en-US" dirty="0" smtClean="0">
              <a:latin typeface="Arial" panose="020B0604020202020204" pitchFamily="34" charset="0"/>
              <a:ea typeface="ヒラギノ角ゴ Pro W3" pitchFamily="14" charset="-128"/>
            </a:endParaRPr>
          </a:p>
          <a:p>
            <a:endParaRPr lang="en-US" altLang="en-US" dirty="0" smtClean="0">
              <a:latin typeface="Arial" panose="020B0604020202020204" pitchFamily="34" charset="0"/>
              <a:ea typeface="ヒラギノ角ゴ Pro W3" pitchFamily="14" charset="-128"/>
            </a:endParaRPr>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6</a:t>
            </a:fld>
            <a:endParaRPr lang="en-US" dirty="0"/>
          </a:p>
        </p:txBody>
      </p:sp>
    </p:spTree>
    <p:extLst>
      <p:ext uri="{BB962C8B-B14F-4D97-AF65-F5344CB8AC3E}">
        <p14:creationId xmlns="" xmlns:p14="http://schemas.microsoft.com/office/powerpoint/2010/main" val="13353391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*Have everyone</a:t>
            </a:r>
            <a:r>
              <a:rPr lang="en-US" b="1" baseline="0" dirty="0" smtClean="0"/>
              <a:t> in the room put their heads down and close their eyes while you read out the statements. In response to each statement the participants should give a “thumbs-up” if you think the statement is true or a “thumbs-down” if you think the statement is false. *facilitator, tally the T/F answers and then allow everyone to put their heads up. Engage the group in a discussion around the answers*</a:t>
            </a:r>
          </a:p>
          <a:p>
            <a:endParaRPr lang="en-US" baseline="0" dirty="0" smtClean="0"/>
          </a:p>
          <a:p>
            <a:r>
              <a:rPr lang="en-US" baseline="0" dirty="0" smtClean="0"/>
              <a:t>Discussion questions: </a:t>
            </a:r>
          </a:p>
          <a:p>
            <a:pPr marL="171450" indent="-171450">
              <a:buFontTx/>
              <a:buChar char="-"/>
            </a:pPr>
            <a:r>
              <a:rPr lang="en-US" baseline="0" dirty="0" smtClean="0"/>
              <a:t>Can reporting to the police put a survivor in danger? </a:t>
            </a:r>
          </a:p>
          <a:p>
            <a:pPr marL="171450" indent="-171450">
              <a:buFontTx/>
              <a:buChar char="-"/>
            </a:pPr>
            <a:r>
              <a:rPr lang="en-US" baseline="0" dirty="0" smtClean="0"/>
              <a:t>Can leaving an abusive relationship put the survivor in danger? What if it puts her children at risk? What if she still loves her husband? What if she doesn’t have money to leave?</a:t>
            </a:r>
          </a:p>
          <a:p>
            <a:pPr marL="171450" indent="-171450">
              <a:buFontTx/>
              <a:buChar char="-"/>
            </a:pPr>
            <a:r>
              <a:rPr lang="en-US" baseline="0" dirty="0" smtClean="0"/>
              <a:t>Is it always possible for rape survivors to avoid being stigmatized? What if they need services and support?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*The point of this discussion is not to reach ‘correct’ answers but to make it clear that there is not always one true answer. This will tie into the next slide about survivor centered attitudes.* </a:t>
            </a:r>
          </a:p>
          <a:p>
            <a:endParaRPr lang="en-US" baseline="0" dirty="0" smtClean="0"/>
          </a:p>
          <a:p>
            <a:r>
              <a:rPr lang="en-US" baseline="0" dirty="0" smtClean="0"/>
              <a:t>Many times, we think and feel that we are doing things in the best interest of the client; however, these actions we take aren’t always what the survivor would choose (i.e. survivor-centered). Each survivor has his/her own experiences, and s/he will always know her own life and situation better than we will. Just to reiterate, we’re not here to blame, shame, or single out anyone. We all have different experiences, values and beliefs we carry with us that impact how we provide services. Sometimes those sets of beliefs and values aren’t the most supportive for survivors so we have trainings like this to learn how we can be more supportive. </a:t>
            </a:r>
            <a:r>
              <a:rPr lang="en-US" dirty="0" smtClean="0"/>
              <a:t>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7</a:t>
            </a:fld>
            <a:endParaRPr lang="en-US" dirty="0"/>
          </a:p>
        </p:txBody>
      </p:sp>
    </p:spTree>
    <p:extLst>
      <p:ext uri="{BB962C8B-B14F-4D97-AF65-F5344CB8AC3E}">
        <p14:creationId xmlns="" xmlns:p14="http://schemas.microsoft.com/office/powerpoint/2010/main" val="3531913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cs typeface="Arial" pitchFamily="34" charset="0"/>
              </a:rPr>
              <a:t>In</a:t>
            </a:r>
            <a:r>
              <a:rPr lang="en-US" sz="1200" baseline="0" dirty="0" smtClean="0">
                <a:cs typeface="Arial" pitchFamily="34" charset="0"/>
              </a:rPr>
              <a:t> working to combat GBV, almost all communities feel helpless to control the offender. It’s one of the greatest service provision challenges. Why do you think this is the case? </a:t>
            </a:r>
            <a:endParaRPr lang="en-US" sz="1200" dirty="0" smtClean="0">
              <a:cs typeface="Arial" pitchFamily="34" charset="0"/>
            </a:endParaRPr>
          </a:p>
          <a:p>
            <a:pPr>
              <a:lnSpc>
                <a:spcPct val="120000"/>
              </a:lnSpc>
              <a:buClr>
                <a:schemeClr val="accent4">
                  <a:lumMod val="75000"/>
                </a:schemeClr>
              </a:buClr>
              <a:buFont typeface="Arial" panose="020B0604020202020204" pitchFamily="34" charset="0"/>
              <a:buChar char="•"/>
            </a:pPr>
            <a:r>
              <a:rPr lang="en-US" sz="1200" dirty="0" smtClean="0">
                <a:cs typeface="Arial" pitchFamily="34" charset="0"/>
              </a:rPr>
              <a:t>Men’s behavior is often accepted because men usually have more power</a:t>
            </a:r>
          </a:p>
          <a:p>
            <a:pPr>
              <a:lnSpc>
                <a:spcPct val="120000"/>
              </a:lnSpc>
              <a:buClr>
                <a:schemeClr val="accent4">
                  <a:lumMod val="75000"/>
                </a:schemeClr>
              </a:buClr>
              <a:buFont typeface="Arial" panose="020B0604020202020204" pitchFamily="34" charset="0"/>
              <a:buChar char="•"/>
            </a:pPr>
            <a:r>
              <a:rPr lang="en-US" sz="1200" dirty="0" smtClean="0">
                <a:cs typeface="Arial" pitchFamily="34" charset="0"/>
              </a:rPr>
              <a:t> Most societies pick on what they feel they can control: the victim, who has less power than the offender and who is in a more vulnerable position</a:t>
            </a:r>
          </a:p>
          <a:p>
            <a:pPr>
              <a:lnSpc>
                <a:spcPct val="120000"/>
              </a:lnSpc>
              <a:buClr>
                <a:schemeClr val="accent4">
                  <a:lumMod val="75000"/>
                </a:schemeClr>
              </a:buClr>
              <a:buFont typeface="Arial" panose="020B0604020202020204" pitchFamily="34" charset="0"/>
              <a:buChar char="•"/>
            </a:pPr>
            <a:r>
              <a:rPr lang="en-US" sz="1200" dirty="0" smtClean="0">
                <a:cs typeface="Arial" pitchFamily="34" charset="0"/>
              </a:rPr>
              <a:t> Victim blaming is one of the misuses of power we sometimes commit as people talking about violence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cs typeface="Arial" pitchFamily="34" charset="0"/>
              </a:rPr>
              <a:t>Additionally, often, women want to believe that we are somehow different, or make different decisions, from the victim. We also want to believe that we are in control of our lives. If it is the victim’s responsibility for the assault, then if we do things differently, we think that we won’t be raped—or beaten.</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*Ask participants</a:t>
            </a:r>
            <a:r>
              <a:rPr lang="en-US" b="1" baseline="0" dirty="0" smtClean="0"/>
              <a:t> how they think it feels to be on the receiving end of these judgments – what impact might it have on survivors’ wellbeing? Think back to the woman we saw earlier in the session </a:t>
            </a:r>
            <a:r>
              <a:rPr lang="mr-IN" b="1" baseline="0" dirty="0" smtClean="0"/>
              <a:t>–</a:t>
            </a:r>
            <a:r>
              <a:rPr lang="en-US" b="1" baseline="0" dirty="0" smtClean="0"/>
              <a:t> how would she feel being underneath all these things that people say to her? </a:t>
            </a:r>
            <a:r>
              <a:rPr lang="en-US" altLang="en-US" b="1" dirty="0" smtClean="0">
                <a:latin typeface="Arial" panose="020B0604020202020204" pitchFamily="34" charset="0"/>
                <a:ea typeface="ヒラギノ角ゴ Pro W3" pitchFamily="14" charset="-128"/>
              </a:rPr>
              <a:t>These attitudes can seep into our work with survivors. What we think (in our heads) and how we feel (based on our beliefs) are not necessarily the same. It can be a shock to realize that we are not as generous to survivors as we might like to think. We don’t always know the beliefs we have or remember learning them, but recognizing the beliefs we have can make us more effective service providers with survivors.</a:t>
            </a:r>
            <a:r>
              <a:rPr lang="en-US" b="1" baseline="0" dirty="0" smtClean="0"/>
              <a:t>*</a:t>
            </a:r>
            <a:endParaRPr lang="en-US" b="1"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8</a:t>
            </a:fld>
            <a:endParaRPr lang="en-US" dirty="0"/>
          </a:p>
        </p:txBody>
      </p:sp>
    </p:spTree>
    <p:extLst>
      <p:ext uri="{BB962C8B-B14F-4D97-AF65-F5344CB8AC3E}">
        <p14:creationId xmlns="" xmlns:p14="http://schemas.microsoft.com/office/powerpoint/2010/main" val="2291726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defRPr/>
            </a:pPr>
            <a:r>
              <a:rPr lang="en-US" dirty="0" smtClean="0"/>
              <a:t>Rather than being victim-blaming, we want to promote attitudes at IRC and in ourselves that are “survivor-centered” – meaning that they revolve around the survivor, her experiences</a:t>
            </a:r>
            <a:r>
              <a:rPr lang="en-US" baseline="0" dirty="0" smtClean="0"/>
              <a:t>, her needs and her priorities. Being survivor-centered means shifting the focus from us and what we think to what the survivor wants and needs.</a:t>
            </a:r>
            <a:endParaRPr lang="en-US" dirty="0" smtClean="0"/>
          </a:p>
          <a:p>
            <a:pPr>
              <a:defRPr/>
            </a:pPr>
            <a:endParaRPr lang="en-US" dirty="0" smtClean="0"/>
          </a:p>
          <a:p>
            <a:pPr>
              <a:defRPr/>
            </a:pPr>
            <a:r>
              <a:rPr lang="en-US" b="1" dirty="0" smtClean="0"/>
              <a:t>*Read through the survivor centered attitudes. Discuss</a:t>
            </a:r>
            <a:r>
              <a:rPr lang="en-US" b="1" baseline="0" dirty="0" smtClean="0"/>
              <a:t> each, and a</a:t>
            </a:r>
            <a:r>
              <a:rPr lang="en-US" b="1" dirty="0" smtClean="0"/>
              <a:t>s</a:t>
            </a:r>
            <a:r>
              <a:rPr lang="en-US" b="1" baseline="0" dirty="0" smtClean="0"/>
              <a:t>k for q</a:t>
            </a:r>
            <a:r>
              <a:rPr lang="en-US" b="1" dirty="0" smtClean="0"/>
              <a:t>uestions.* </a:t>
            </a:r>
          </a:p>
        </p:txBody>
      </p:sp>
      <p:sp>
        <p:nvSpPr>
          <p:cNvPr id="4198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fld id="{8ED6CEE7-FC7C-456A-88B5-69C0220608E0}" type="slidenum">
              <a:rPr lang="en-US" altLang="en-US" sz="1200">
                <a:solidFill>
                  <a:srgbClr val="000000"/>
                </a:solidFill>
              </a:rPr>
              <a:pPr/>
              <a:t>9</a:t>
            </a:fld>
            <a:endParaRPr lang="en-US" altLang="en-US" sz="1200" dirty="0">
              <a:solidFill>
                <a:srgbClr val="000000"/>
              </a:solidFill>
            </a:endParaRPr>
          </a:p>
        </p:txBody>
      </p:sp>
    </p:spTree>
    <p:extLst>
      <p:ext uri="{BB962C8B-B14F-4D97-AF65-F5344CB8AC3E}">
        <p14:creationId xmlns="" xmlns:p14="http://schemas.microsoft.com/office/powerpoint/2010/main" val="36749380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04/24/2017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dirty="0" smtClean="0">
                <a:cs typeface="Arial" panose="020B0604020202020204" pitchFamily="34" charset="0"/>
              </a:rPr>
              <a:t>Survivor-</a:t>
            </a:r>
            <a:r>
              <a:rPr lang="en-US" altLang="en-US" dirty="0" err="1" smtClean="0">
                <a:cs typeface="Arial" panose="020B0604020202020204" pitchFamily="34" charset="0"/>
              </a:rPr>
              <a:t>Centred</a:t>
            </a:r>
            <a:r>
              <a:rPr lang="en-US" altLang="en-US" dirty="0" smtClean="0">
                <a:cs typeface="Arial" panose="020B0604020202020204" pitchFamily="34" charset="0"/>
              </a:rPr>
              <a:t> </a:t>
            </a:r>
            <a:r>
              <a:rPr lang="en-US" altLang="en-US" dirty="0">
                <a:cs typeface="Arial" panose="020B0604020202020204" pitchFamily="34" charset="0"/>
              </a:rPr>
              <a:t>Attitudes</a:t>
            </a:r>
            <a:endParaRPr lang="en-US" dirty="0"/>
          </a:p>
        </p:txBody>
      </p:sp>
      <p:sp>
        <p:nvSpPr>
          <p:cNvPr id="3" name="Content Placeholder 2"/>
          <p:cNvSpPr>
            <a:spLocks noGrp="1"/>
          </p:cNvSpPr>
          <p:nvPr>
            <p:ph idx="1"/>
          </p:nvPr>
        </p:nvSpPr>
        <p:spPr/>
        <p:txBody>
          <a:bodyPr/>
          <a:lstStyle/>
          <a:p>
            <a:pPr marL="228600" indent="-228600">
              <a:buFontTx/>
              <a:buAutoNum type="arabicPeriod"/>
              <a:defRPr/>
            </a:pPr>
            <a:r>
              <a:rPr lang="en-US" sz="2400" dirty="0"/>
              <a:t>What does this </a:t>
            </a:r>
            <a:r>
              <a:rPr lang="en-US" sz="2400" dirty="0" smtClean="0"/>
              <a:t> </a:t>
            </a:r>
            <a:r>
              <a:rPr lang="en-US" sz="2400" dirty="0"/>
              <a:t>attitude mean to me</a:t>
            </a:r>
            <a:r>
              <a:rPr lang="en-US" sz="2400" dirty="0" smtClean="0"/>
              <a:t>?</a:t>
            </a:r>
          </a:p>
          <a:p>
            <a:pPr marL="228600" indent="-228600">
              <a:buFontTx/>
              <a:buAutoNum type="arabicPeriod"/>
              <a:defRPr/>
            </a:pPr>
            <a:r>
              <a:rPr lang="en-US" sz="2400" dirty="0" smtClean="0"/>
              <a:t>How </a:t>
            </a:r>
            <a:r>
              <a:rPr lang="en-US" sz="2400" dirty="0"/>
              <a:t>can I reflect this attitude in my work?</a:t>
            </a:r>
          </a:p>
          <a:p>
            <a:endParaRPr lang="en-US" sz="2400" dirty="0"/>
          </a:p>
        </p:txBody>
      </p:sp>
    </p:spTree>
    <p:extLst>
      <p:ext uri="{BB962C8B-B14F-4D97-AF65-F5344CB8AC3E}">
        <p14:creationId xmlns="" xmlns:p14="http://schemas.microsoft.com/office/powerpoint/2010/main" val="19442484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Don’t agree/share attitudes</a:t>
            </a:r>
            <a:endParaRPr lang="en-US" dirty="0"/>
          </a:p>
        </p:txBody>
      </p:sp>
      <p:sp>
        <p:nvSpPr>
          <p:cNvPr id="7" name="Content Placeholder 6"/>
          <p:cNvSpPr>
            <a:spLocks noGrp="1"/>
          </p:cNvSpPr>
          <p:nvPr>
            <p:ph idx="1"/>
          </p:nvPr>
        </p:nvSpPr>
        <p:spPr/>
        <p:txBody>
          <a:bodyPr/>
          <a:lstStyle/>
          <a:p>
            <a:endParaRPr lang="en-US"/>
          </a:p>
        </p:txBody>
      </p:sp>
      <p:sp>
        <p:nvSpPr>
          <p:cNvPr id="4" name="24-Point Star 3"/>
          <p:cNvSpPr/>
          <p:nvPr/>
        </p:nvSpPr>
        <p:spPr>
          <a:xfrm>
            <a:off x="1024128" y="2801779"/>
            <a:ext cx="3943351" cy="3507581"/>
          </a:xfrm>
          <a:prstGeom prst="star24">
            <a:avLst/>
          </a:prstGeom>
          <a:solidFill>
            <a:schemeClr val="accent1">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Awareness</a:t>
            </a:r>
            <a:endParaRPr lang="en-US" sz="2800" b="1" dirty="0"/>
          </a:p>
        </p:txBody>
      </p:sp>
      <p:sp>
        <p:nvSpPr>
          <p:cNvPr id="5" name="24-Point Star 4"/>
          <p:cNvSpPr/>
          <p:nvPr/>
        </p:nvSpPr>
        <p:spPr>
          <a:xfrm>
            <a:off x="7400924" y="1550192"/>
            <a:ext cx="3943351" cy="3507581"/>
          </a:xfrm>
          <a:prstGeom prst="star24">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Supervision</a:t>
            </a:r>
            <a:endParaRPr lang="en-US" sz="2800" b="1" dirty="0"/>
          </a:p>
        </p:txBody>
      </p:sp>
      <p:sp>
        <p:nvSpPr>
          <p:cNvPr id="6" name="Lightning Bolt 5"/>
          <p:cNvSpPr/>
          <p:nvPr/>
        </p:nvSpPr>
        <p:spPr>
          <a:xfrm>
            <a:off x="5438775" y="1793080"/>
            <a:ext cx="1885949" cy="4724398"/>
          </a:xfrm>
          <a:prstGeom prst="lightningBolt">
            <a:avLst/>
          </a:prstGeom>
          <a:solidFill>
            <a:schemeClr val="accent1">
              <a:lumMod val="60000"/>
              <a:lumOff val="40000"/>
            </a:schemeClr>
          </a:solidFill>
          <a:ln>
            <a:solidFill>
              <a:schemeClr val="accent2"/>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 xmlns:p14="http://schemas.microsoft.com/office/powerpoint/2010/main" val="16066449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Putting it All together</a:t>
            </a:r>
            <a:endParaRPr lang="en-US" dirty="0"/>
          </a:p>
        </p:txBody>
      </p:sp>
      <p:sp>
        <p:nvSpPr>
          <p:cNvPr id="3" name="Content Placeholder 2"/>
          <p:cNvSpPr>
            <a:spLocks noGrp="1"/>
          </p:cNvSpPr>
          <p:nvPr>
            <p:ph idx="1"/>
          </p:nvPr>
        </p:nvSpPr>
        <p:spPr/>
        <p:txBody>
          <a:bodyPr>
            <a:normAutofit/>
          </a:bodyPr>
          <a:lstStyle/>
          <a:p>
            <a:pPr algn="ctr"/>
            <a:endParaRPr lang="en-US" sz="2800" dirty="0" smtClean="0"/>
          </a:p>
          <a:p>
            <a:pPr algn="ctr"/>
            <a:r>
              <a:rPr lang="en-US" sz="2800" dirty="0" smtClean="0"/>
              <a:t>What we hold and convey to a survivor can impact how we can work with the person and help them heal. As a group, it’s important to acknowledge the importance of our attitudes and approaches to services as caseworkers. </a:t>
            </a:r>
            <a:endParaRPr lang="en-US" sz="2800" dirty="0"/>
          </a:p>
        </p:txBody>
      </p:sp>
    </p:spTree>
    <p:extLst>
      <p:ext uri="{BB962C8B-B14F-4D97-AF65-F5344CB8AC3E}">
        <p14:creationId xmlns="" xmlns:p14="http://schemas.microsoft.com/office/powerpoint/2010/main" val="10072440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a:t>
            </a:r>
            <a:endParaRPr lang="en-US" dirty="0"/>
          </a:p>
        </p:txBody>
      </p:sp>
      <p:sp>
        <p:nvSpPr>
          <p:cNvPr id="3" name="Content Placeholder 2"/>
          <p:cNvSpPr>
            <a:spLocks noGrp="1"/>
          </p:cNvSpPr>
          <p:nvPr>
            <p:ph type="body" sz="quarter" idx="10"/>
          </p:nvPr>
        </p:nvSpPr>
        <p:spPr>
          <a:xfrm>
            <a:off x="3044193" y="2294319"/>
            <a:ext cx="6123869" cy="578554"/>
          </a:xfrm>
        </p:spPr>
        <p:txBody>
          <a:bodyPr>
            <a:noAutofit/>
          </a:bodyPr>
          <a:lstStyle/>
          <a:p>
            <a:pPr>
              <a:buClr>
                <a:schemeClr val="accent4">
                  <a:lumMod val="75000"/>
                </a:schemeClr>
              </a:buClr>
              <a:buNone/>
            </a:pPr>
            <a:r>
              <a:rPr lang="en-US" sz="3600" dirty="0" smtClean="0">
                <a:cs typeface="Arial" panose="020B0604020202020204" pitchFamily="34" charset="0"/>
              </a:rPr>
              <a:t>QUESTIONS?</a:t>
            </a:r>
          </a:p>
          <a:p>
            <a:pPr>
              <a:buClr>
                <a:schemeClr val="accent4">
                  <a:lumMod val="75000"/>
                </a:schemeClr>
              </a:buClr>
              <a:buFont typeface="Arial" panose="020B0604020202020204" pitchFamily="34" charset="0"/>
              <a:buChar char="•"/>
            </a:pPr>
            <a:endParaRPr lang="en-US" sz="3600" dirty="0" smtClean="0">
              <a:cs typeface="Arial" panose="020B0604020202020204" pitchFamily="34" charset="0"/>
            </a:endParaRPr>
          </a:p>
          <a:p>
            <a:endParaRPr lang="en-US" sz="3600" dirty="0"/>
          </a:p>
        </p:txBody>
      </p:sp>
      <p:sp>
        <p:nvSpPr>
          <p:cNvPr id="4" name="Content Placeholder 2"/>
          <p:cNvSpPr>
            <a:spLocks noGrp="1"/>
          </p:cNvSpPr>
          <p:nvPr>
            <p:ph type="body" sz="quarter" idx="10"/>
          </p:nvPr>
        </p:nvSpPr>
        <p:spPr>
          <a:xfrm>
            <a:off x="3124404" y="3866446"/>
            <a:ext cx="6123869" cy="578554"/>
          </a:xfrm>
        </p:spPr>
        <p:txBody>
          <a:bodyPr>
            <a:noAutofit/>
          </a:bodyPr>
          <a:lstStyle/>
          <a:p>
            <a:pPr>
              <a:buClr>
                <a:schemeClr val="accent4">
                  <a:lumMod val="75000"/>
                </a:schemeClr>
              </a:buClr>
              <a:buNone/>
            </a:pPr>
            <a:r>
              <a:rPr lang="en-US" sz="3600" dirty="0" smtClean="0">
                <a:solidFill>
                  <a:schemeClr val="accent5"/>
                </a:solidFill>
                <a:cs typeface="Arial" panose="020B0604020202020204" pitchFamily="34" charset="0"/>
              </a:rPr>
              <a:t>CONCERNS?</a:t>
            </a:r>
          </a:p>
          <a:p>
            <a:pPr>
              <a:buClr>
                <a:schemeClr val="accent4">
                  <a:lumMod val="75000"/>
                </a:schemeClr>
              </a:buClr>
              <a:buFont typeface="Arial" panose="020B0604020202020204" pitchFamily="34" charset="0"/>
              <a:buChar char="•"/>
            </a:pPr>
            <a:endParaRPr lang="en-US" sz="3600" dirty="0" smtClean="0">
              <a:cs typeface="Arial" panose="020B0604020202020204" pitchFamily="34" charset="0"/>
            </a:endParaRPr>
          </a:p>
          <a:p>
            <a:endParaRPr lang="en-US" sz="3600" dirty="0"/>
          </a:p>
        </p:txBody>
      </p:sp>
      <p:sp>
        <p:nvSpPr>
          <p:cNvPr id="5" name="Content Placeholder 2"/>
          <p:cNvSpPr>
            <a:spLocks noGrp="1"/>
          </p:cNvSpPr>
          <p:nvPr>
            <p:ph type="body" sz="quarter" idx="10"/>
          </p:nvPr>
        </p:nvSpPr>
        <p:spPr>
          <a:xfrm>
            <a:off x="3108362" y="5534824"/>
            <a:ext cx="6123869" cy="578554"/>
          </a:xfrm>
        </p:spPr>
        <p:txBody>
          <a:bodyPr>
            <a:noAutofit/>
          </a:bodyPr>
          <a:lstStyle/>
          <a:p>
            <a:pPr>
              <a:buClr>
                <a:schemeClr val="accent4">
                  <a:lumMod val="75000"/>
                </a:schemeClr>
              </a:buClr>
              <a:buNone/>
            </a:pPr>
            <a:r>
              <a:rPr lang="en-US" sz="3600" dirty="0" smtClean="0">
                <a:solidFill>
                  <a:schemeClr val="accent6"/>
                </a:solidFill>
                <a:cs typeface="Arial" panose="020B0604020202020204" pitchFamily="34" charset="0"/>
              </a:rPr>
              <a:t>REFLECTIONS?</a:t>
            </a:r>
          </a:p>
          <a:p>
            <a:pPr>
              <a:buClr>
                <a:schemeClr val="accent4">
                  <a:lumMod val="75000"/>
                </a:schemeClr>
              </a:buClr>
              <a:buFont typeface="Arial" panose="020B0604020202020204" pitchFamily="34" charset="0"/>
              <a:buChar char="•"/>
            </a:pPr>
            <a:endParaRPr lang="en-US" sz="3600" dirty="0" smtClean="0">
              <a:solidFill>
                <a:schemeClr val="accent6"/>
              </a:solidFill>
              <a:cs typeface="Arial" panose="020B0604020202020204" pitchFamily="34" charset="0"/>
            </a:endParaRPr>
          </a:p>
          <a:p>
            <a:endParaRPr lang="en-US" sz="3600" dirty="0">
              <a:solidFill>
                <a:schemeClr val="accent6"/>
              </a:solidFill>
            </a:endParaRPr>
          </a:p>
        </p:txBody>
      </p:sp>
    </p:spTree>
    <p:extLst>
      <p:ext uri="{BB962C8B-B14F-4D97-AF65-F5344CB8AC3E}">
        <p14:creationId xmlns="" xmlns:p14="http://schemas.microsoft.com/office/powerpoint/2010/main" val="7128279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eaLnBrk="1" fontAlgn="auto" hangingPunct="1">
              <a:spcAft>
                <a:spcPts val="0"/>
              </a:spcAft>
              <a:defRPr/>
            </a:pPr>
            <a:r>
              <a:rPr lang="en-US" dirty="0" smtClean="0">
                <a:ea typeface="+mj-ea"/>
                <a:cs typeface="+mj-cs"/>
              </a:rPr>
              <a:t>GBV ATTITUDES AND PERCEPTIONS</a:t>
            </a:r>
            <a:endParaRPr lang="en-US" dirty="0">
              <a:ea typeface="+mj-ea"/>
              <a:cs typeface="+mj-cs"/>
            </a:endParaRPr>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r>
              <a:rPr lang="en-US" dirty="0" smtClean="0"/>
              <a:t>MODULE  6</a:t>
            </a:r>
            <a:endParaRPr lang="en-US" dirty="0"/>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dirty="0"/>
          </a:p>
        </p:txBody>
      </p:sp>
      <p:cxnSp>
        <p:nvCxnSpPr>
          <p:cNvPr id="7" name="Straight Connector 6"/>
          <p:cNvCxnSpPr/>
          <p:nvPr/>
        </p:nvCxnSpPr>
        <p:spPr>
          <a:xfrm>
            <a:off x="1062404" y="40782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chemeClr val="accent1"/>
            </a:solidFill>
          </a:ln>
        </p:spPr>
        <p:txBody>
          <a:bodyPr/>
          <a:lstStyle/>
          <a:p>
            <a:r>
              <a:rPr lang="en-US" dirty="0" smtClean="0"/>
              <a:t>Objectives </a:t>
            </a:r>
            <a:endParaRPr lang="en-US" dirty="0"/>
          </a:p>
        </p:txBody>
      </p:sp>
      <p:sp>
        <p:nvSpPr>
          <p:cNvPr id="5" name="Content Placeholder 4"/>
          <p:cNvSpPr>
            <a:spLocks noGrp="1"/>
          </p:cNvSpPr>
          <p:nvPr>
            <p:ph idx="1"/>
          </p:nvPr>
        </p:nvSpPr>
        <p:spPr>
          <a:xfrm>
            <a:off x="7027333" y="1048348"/>
            <a:ext cx="4478866" cy="5053469"/>
          </a:xfrm>
        </p:spPr>
        <p:txBody>
          <a:bodyPr/>
          <a:lstStyle/>
          <a:p>
            <a:r>
              <a:rPr lang="en-US" sz="2400" dirty="0" smtClean="0"/>
              <a:t>Identify and begin to assess our own attitudes and perceptions relating to GBV</a:t>
            </a:r>
          </a:p>
          <a:p>
            <a:r>
              <a:rPr lang="en-US" sz="2400" dirty="0" smtClean="0"/>
              <a:t>Learn how to utilize survivor-centered attitudes in daily practice with survivors of GBV</a:t>
            </a:r>
          </a:p>
          <a:p>
            <a:r>
              <a:rPr lang="en-US" sz="2400" dirty="0" smtClean="0"/>
              <a:t>Recognize that working with survivors of GBV requires support from colleagues, supervisors, and yourself. </a:t>
            </a:r>
          </a:p>
          <a:p>
            <a:endParaRPr lang="en-US" sz="2400" dirty="0"/>
          </a:p>
        </p:txBody>
      </p:sp>
    </p:spTree>
    <p:extLst>
      <p:ext uri="{BB962C8B-B14F-4D97-AF65-F5344CB8AC3E}">
        <p14:creationId xmlns="" xmlns:p14="http://schemas.microsoft.com/office/powerpoint/2010/main" val="5533912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4" name="Cloud Callout 3"/>
          <p:cNvSpPr/>
          <p:nvPr/>
        </p:nvSpPr>
        <p:spPr>
          <a:xfrm>
            <a:off x="2297722" y="1688124"/>
            <a:ext cx="7066015" cy="4154330"/>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What are the attitudes and practices in our communities?</a:t>
            </a:r>
            <a:endParaRPr lang="en-US" sz="2800" dirty="0">
              <a:solidFill>
                <a:schemeClr val="tx1"/>
              </a:solidFill>
            </a:endParaRPr>
          </a:p>
        </p:txBody>
      </p:sp>
    </p:spTree>
    <p:extLst>
      <p:ext uri="{BB962C8B-B14F-4D97-AF65-F5344CB8AC3E}">
        <p14:creationId xmlns="" xmlns:p14="http://schemas.microsoft.com/office/powerpoint/2010/main" val="16326896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a:t>
            </a:r>
            <a:endParaRPr lang="en-US" dirty="0"/>
          </a:p>
        </p:txBody>
      </p:sp>
      <p:sp>
        <p:nvSpPr>
          <p:cNvPr id="7" name="Content Placeholder 6"/>
          <p:cNvSpPr>
            <a:spLocks noGrp="1"/>
          </p:cNvSpPr>
          <p:nvPr>
            <p:ph idx="1"/>
          </p:nvPr>
        </p:nvSpPr>
        <p:spPr/>
        <p:txBody>
          <a:bodyPr/>
          <a:lstStyle/>
          <a:p>
            <a:endParaRPr lang="en-US" dirty="0"/>
          </a:p>
        </p:txBody>
      </p:sp>
      <p:sp>
        <p:nvSpPr>
          <p:cNvPr id="6" name="Oval Callout 5"/>
          <p:cNvSpPr/>
          <p:nvPr/>
        </p:nvSpPr>
        <p:spPr>
          <a:xfrm>
            <a:off x="6833937" y="1555443"/>
            <a:ext cx="4708358" cy="2944367"/>
          </a:xfrm>
          <a:prstGeom prst="wedgeEllipseCallou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800" dirty="0">
                <a:solidFill>
                  <a:schemeClr val="tx1"/>
                </a:solidFill>
                <a:ea typeface="ＭＳ Ｐゴシック" pitchFamily="34" charset="-128"/>
                <a:cs typeface="Arial" pitchFamily="34" charset="0"/>
              </a:rPr>
              <a:t>What do people say to survivors? </a:t>
            </a:r>
          </a:p>
        </p:txBody>
      </p:sp>
    </p:spTree>
    <p:extLst>
      <p:ext uri="{BB962C8B-B14F-4D97-AF65-F5344CB8AC3E}">
        <p14:creationId xmlns="" xmlns:p14="http://schemas.microsoft.com/office/powerpoint/2010/main" val="1579621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you asking for it?</a:t>
            </a:r>
            <a:endParaRPr lang="en-US" dirty="0"/>
          </a:p>
        </p:txBody>
      </p:sp>
      <p:pic>
        <p:nvPicPr>
          <p:cNvPr id="6" name="Picture 2" descr="http://thumbs.dreamstime.com/z/too-many-question-marks-background-red-mark-39041278.jp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b="10984"/>
          <a:stretch/>
        </p:blipFill>
        <p:spPr bwMode="auto">
          <a:xfrm>
            <a:off x="3097704" y="2084832"/>
            <a:ext cx="6290801" cy="410510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655360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Attitudes </a:t>
            </a:r>
            <a:endParaRPr lang="en-US" dirty="0"/>
          </a:p>
        </p:txBody>
      </p:sp>
      <p:sp>
        <p:nvSpPr>
          <p:cNvPr id="3" name="Content Placeholder 2"/>
          <p:cNvSpPr>
            <a:spLocks noGrp="1"/>
          </p:cNvSpPr>
          <p:nvPr>
            <p:ph idx="1"/>
          </p:nvPr>
        </p:nvSpPr>
        <p:spPr>
          <a:xfrm>
            <a:off x="515815" y="1887415"/>
            <a:ext cx="11277599" cy="4022725"/>
          </a:xfrm>
        </p:spPr>
        <p:txBody>
          <a:bodyPr>
            <a:noAutofit/>
          </a:bodyPr>
          <a:lstStyle/>
          <a:p>
            <a:pPr>
              <a:spcBef>
                <a:spcPct val="0"/>
              </a:spcBef>
              <a:buFont typeface="Wingdings" pitchFamily="2" charset="2"/>
              <a:buChar char="q"/>
            </a:pPr>
            <a:r>
              <a:rPr lang="en-US" altLang="en-US" sz="2400" dirty="0">
                <a:cs typeface="Arial" panose="020B0604020202020204" pitchFamily="34" charset="0"/>
              </a:rPr>
              <a:t>In order to protect a survivor a service provider should </a:t>
            </a:r>
            <a:r>
              <a:rPr lang="en-US" altLang="en-US" sz="2400" dirty="0" smtClean="0">
                <a:cs typeface="Arial" panose="020B0604020202020204" pitchFamily="34" charset="0"/>
              </a:rPr>
              <a:t>always </a:t>
            </a:r>
            <a:r>
              <a:rPr lang="en-US" altLang="en-US" sz="2400" dirty="0">
                <a:cs typeface="Arial" panose="020B0604020202020204" pitchFamily="34" charset="0"/>
              </a:rPr>
              <a:t>report a case of intimate partner violence </a:t>
            </a:r>
            <a:r>
              <a:rPr lang="en-US" altLang="en-US" sz="2400" dirty="0" smtClean="0">
                <a:cs typeface="Arial" panose="020B0604020202020204" pitchFamily="34" charset="0"/>
              </a:rPr>
              <a:t>or sexual violence to </a:t>
            </a:r>
            <a:r>
              <a:rPr lang="en-US" altLang="en-US" sz="2400" dirty="0">
                <a:cs typeface="Arial" panose="020B0604020202020204" pitchFamily="34" charset="0"/>
              </a:rPr>
              <a:t>the </a:t>
            </a:r>
            <a:r>
              <a:rPr lang="en-US" altLang="en-US" sz="2400" dirty="0" smtClean="0">
                <a:cs typeface="Arial" panose="020B0604020202020204" pitchFamily="34" charset="0"/>
              </a:rPr>
              <a:t>police.</a:t>
            </a:r>
          </a:p>
          <a:p>
            <a:pPr>
              <a:spcBef>
                <a:spcPct val="0"/>
              </a:spcBef>
              <a:buFont typeface="Wingdings" pitchFamily="2" charset="2"/>
              <a:buChar char="q"/>
            </a:pPr>
            <a:endParaRPr lang="en-US" altLang="en-US" sz="2400" dirty="0">
              <a:cs typeface="Arial" panose="020B0604020202020204" pitchFamily="34" charset="0"/>
            </a:endParaRPr>
          </a:p>
          <a:p>
            <a:pPr>
              <a:spcBef>
                <a:spcPct val="0"/>
              </a:spcBef>
              <a:buFont typeface="Wingdings" pitchFamily="2" charset="2"/>
              <a:buChar char="q"/>
            </a:pPr>
            <a:r>
              <a:rPr lang="en-US" altLang="en-US" sz="2400" dirty="0" smtClean="0">
                <a:cs typeface="Arial" panose="020B0604020202020204" pitchFamily="34" charset="0"/>
              </a:rPr>
              <a:t>The </a:t>
            </a:r>
            <a:r>
              <a:rPr lang="en-US" altLang="en-US" sz="2400" dirty="0">
                <a:cs typeface="Arial" panose="020B0604020202020204" pitchFamily="34" charset="0"/>
              </a:rPr>
              <a:t>best solution for a woman who is in an abusive relationship is to leave the </a:t>
            </a:r>
            <a:r>
              <a:rPr lang="en-US" altLang="en-US" sz="2400" dirty="0" smtClean="0">
                <a:cs typeface="Arial" panose="020B0604020202020204" pitchFamily="34" charset="0"/>
              </a:rPr>
              <a:t>abuser.</a:t>
            </a:r>
          </a:p>
          <a:p>
            <a:pPr>
              <a:spcBef>
                <a:spcPct val="0"/>
              </a:spcBef>
              <a:buFont typeface="Wingdings" pitchFamily="2" charset="2"/>
              <a:buChar char="q"/>
            </a:pPr>
            <a:endParaRPr lang="en-US" altLang="en-US" sz="2400" dirty="0" smtClean="0">
              <a:cs typeface="Arial" panose="020B0604020202020204" pitchFamily="34" charset="0"/>
            </a:endParaRPr>
          </a:p>
          <a:p>
            <a:pPr>
              <a:spcBef>
                <a:spcPct val="0"/>
              </a:spcBef>
              <a:buFont typeface="Wingdings" pitchFamily="2" charset="2"/>
              <a:buChar char="q"/>
            </a:pPr>
            <a:r>
              <a:rPr lang="en-US" altLang="en-US" sz="2400" dirty="0" smtClean="0"/>
              <a:t>Women </a:t>
            </a:r>
            <a:r>
              <a:rPr lang="en-US" altLang="en-US" sz="2400" dirty="0"/>
              <a:t>who stay in abusive relationships are consenting to the violence from their </a:t>
            </a:r>
            <a:r>
              <a:rPr lang="en-US" altLang="en-US" sz="2400" dirty="0" smtClean="0"/>
              <a:t>abuser.</a:t>
            </a:r>
          </a:p>
          <a:p>
            <a:pPr>
              <a:spcBef>
                <a:spcPct val="0"/>
              </a:spcBef>
              <a:buFont typeface="Wingdings" pitchFamily="2" charset="2"/>
              <a:buChar char="q"/>
            </a:pPr>
            <a:endParaRPr lang="en-US" altLang="en-US" sz="2400" dirty="0" smtClean="0"/>
          </a:p>
          <a:p>
            <a:pPr>
              <a:spcBef>
                <a:spcPct val="0"/>
              </a:spcBef>
              <a:buFont typeface="Wingdings" pitchFamily="2" charset="2"/>
              <a:buChar char="q"/>
            </a:pPr>
            <a:r>
              <a:rPr lang="en-US" altLang="en-US" sz="2400" dirty="0" smtClean="0"/>
              <a:t> Survivors who have been raped should not tell anyone in the community so as not to be stigmatized</a:t>
            </a:r>
          </a:p>
          <a:p>
            <a:pPr>
              <a:spcBef>
                <a:spcPct val="0"/>
              </a:spcBef>
            </a:pPr>
            <a:endParaRPr lang="en-US" altLang="en-US" sz="2400" dirty="0"/>
          </a:p>
          <a:p>
            <a:pPr>
              <a:spcBef>
                <a:spcPct val="0"/>
              </a:spcBef>
            </a:pPr>
            <a:endParaRPr lang="en-US" altLang="en-US" sz="2400" dirty="0">
              <a:cs typeface="Arial" panose="020B0604020202020204" pitchFamily="34" charset="0"/>
            </a:endParaRPr>
          </a:p>
          <a:p>
            <a:pPr>
              <a:spcBef>
                <a:spcPct val="0"/>
              </a:spcBef>
            </a:pPr>
            <a:endParaRPr lang="en-US" altLang="en-US" sz="2400" dirty="0">
              <a:cs typeface="Arial" panose="020B0604020202020204" pitchFamily="34" charset="0"/>
            </a:endParaRPr>
          </a:p>
          <a:p>
            <a:endParaRPr lang="en-US" sz="2400" dirty="0"/>
          </a:p>
        </p:txBody>
      </p:sp>
    </p:spTree>
    <p:extLst>
      <p:ext uri="{BB962C8B-B14F-4D97-AF65-F5344CB8AC3E}">
        <p14:creationId xmlns="" xmlns:p14="http://schemas.microsoft.com/office/powerpoint/2010/main" val="31246285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blame survivors?</a:t>
            </a:r>
            <a:endParaRPr lang="en-US" dirty="0"/>
          </a:p>
        </p:txBody>
      </p:sp>
      <p:sp>
        <p:nvSpPr>
          <p:cNvPr id="3" name="Content Placeholder 2"/>
          <p:cNvSpPr>
            <a:spLocks noGrp="1"/>
          </p:cNvSpPr>
          <p:nvPr>
            <p:ph idx="1"/>
          </p:nvPr>
        </p:nvSpPr>
        <p:spPr>
          <a:xfrm>
            <a:off x="578461" y="2108445"/>
            <a:ext cx="7205662" cy="4022725"/>
          </a:xfrm>
        </p:spPr>
        <p:txBody>
          <a:bodyPr>
            <a:noAutofit/>
          </a:bodyPr>
          <a:lstStyle/>
          <a:p>
            <a:pPr>
              <a:lnSpc>
                <a:spcPct val="120000"/>
              </a:lnSpc>
              <a:buClr>
                <a:schemeClr val="accent4">
                  <a:lumMod val="75000"/>
                </a:schemeClr>
              </a:buClr>
              <a:buFont typeface="Arial" panose="020B0604020202020204" pitchFamily="34" charset="0"/>
              <a:buChar char="•"/>
            </a:pPr>
            <a:r>
              <a:rPr lang="en-GB" sz="2400" dirty="0" smtClean="0">
                <a:cs typeface="Arial" pitchFamily="34" charset="0"/>
              </a:rPr>
              <a:t> </a:t>
            </a:r>
            <a:r>
              <a:rPr lang="en-US" sz="2400" dirty="0">
                <a:cs typeface="Arial" pitchFamily="34" charset="0"/>
              </a:rPr>
              <a:t>Men’s behavior is often accepted because men usually have more </a:t>
            </a:r>
            <a:r>
              <a:rPr lang="en-US" sz="2400" dirty="0" smtClean="0">
                <a:cs typeface="Arial" pitchFamily="34" charset="0"/>
              </a:rPr>
              <a:t>power</a:t>
            </a:r>
            <a:endParaRPr lang="en-US" sz="2400" dirty="0">
              <a:cs typeface="Arial" pitchFamily="34" charset="0"/>
            </a:endParaRPr>
          </a:p>
          <a:p>
            <a:pPr>
              <a:lnSpc>
                <a:spcPct val="120000"/>
              </a:lnSpc>
              <a:buClr>
                <a:schemeClr val="accent4">
                  <a:lumMod val="75000"/>
                </a:schemeClr>
              </a:buClr>
              <a:buFont typeface="Arial" panose="020B0604020202020204" pitchFamily="34" charset="0"/>
              <a:buChar char="•"/>
            </a:pPr>
            <a:r>
              <a:rPr lang="en-US" sz="2400" dirty="0" smtClean="0">
                <a:cs typeface="Arial" pitchFamily="34" charset="0"/>
              </a:rPr>
              <a:t> </a:t>
            </a:r>
            <a:r>
              <a:rPr lang="en-US" sz="2400" dirty="0">
                <a:cs typeface="Arial" pitchFamily="34" charset="0"/>
              </a:rPr>
              <a:t>Most societies pick on what they feel they can control: the victim, who has less power than the offender and who is in a more vulnerable </a:t>
            </a:r>
            <a:r>
              <a:rPr lang="en-US" sz="2400" dirty="0" smtClean="0">
                <a:cs typeface="Arial" pitchFamily="34" charset="0"/>
              </a:rPr>
              <a:t>position</a:t>
            </a:r>
            <a:endParaRPr lang="en-US" sz="2400" dirty="0">
              <a:cs typeface="Arial" pitchFamily="34" charset="0"/>
            </a:endParaRPr>
          </a:p>
          <a:p>
            <a:pPr>
              <a:lnSpc>
                <a:spcPct val="120000"/>
              </a:lnSpc>
              <a:buClr>
                <a:schemeClr val="accent4">
                  <a:lumMod val="75000"/>
                </a:schemeClr>
              </a:buClr>
              <a:buFont typeface="Arial" panose="020B0604020202020204" pitchFamily="34" charset="0"/>
              <a:buChar char="•"/>
            </a:pPr>
            <a:r>
              <a:rPr lang="en-US" sz="2400" dirty="0" smtClean="0">
                <a:cs typeface="Arial" pitchFamily="34" charset="0"/>
              </a:rPr>
              <a:t> </a:t>
            </a:r>
            <a:r>
              <a:rPr lang="en-US" sz="2400" dirty="0">
                <a:cs typeface="Arial" pitchFamily="34" charset="0"/>
              </a:rPr>
              <a:t>Victim blaming is one of the misuses of power we sometimes commit as people talking about </a:t>
            </a:r>
            <a:r>
              <a:rPr lang="en-US" sz="2400" dirty="0" smtClean="0">
                <a:cs typeface="Arial" pitchFamily="34" charset="0"/>
              </a:rPr>
              <a:t>violence</a:t>
            </a:r>
            <a:endParaRPr lang="en-US" sz="2400" dirty="0">
              <a:cs typeface="Arial" pitchFamily="34" charset="0"/>
            </a:endParaRPr>
          </a:p>
        </p:txBody>
      </p:sp>
      <p:sp>
        <p:nvSpPr>
          <p:cNvPr id="4" name="Cloud Callout 3"/>
          <p:cNvSpPr/>
          <p:nvPr/>
        </p:nvSpPr>
        <p:spPr>
          <a:xfrm>
            <a:off x="8085221" y="1925053"/>
            <a:ext cx="3713439" cy="2408290"/>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dirty="0">
                <a:solidFill>
                  <a:schemeClr val="tx1"/>
                </a:solidFill>
                <a:cs typeface="Arial" pitchFamily="34" charset="0"/>
              </a:rPr>
              <a:t>Almost all communities feel helpless to control the offender. Why?</a:t>
            </a:r>
          </a:p>
          <a:p>
            <a:pPr algn="ctr"/>
            <a:endParaRPr lang="en-US" dirty="0">
              <a:solidFill>
                <a:schemeClr val="tx1"/>
              </a:solidFill>
            </a:endParaRPr>
          </a:p>
        </p:txBody>
      </p:sp>
    </p:spTree>
    <p:extLst>
      <p:ext uri="{BB962C8B-B14F-4D97-AF65-F5344CB8AC3E}">
        <p14:creationId xmlns="" xmlns:p14="http://schemas.microsoft.com/office/powerpoint/2010/main" val="1113513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r>
              <a:rPr lang="en-US" altLang="en-US" dirty="0" smtClean="0">
                <a:cs typeface="Arial" panose="020B0604020202020204" pitchFamily="34" charset="0"/>
              </a:rPr>
              <a:t>Survivor-</a:t>
            </a:r>
            <a:r>
              <a:rPr lang="en-US" altLang="en-US" dirty="0" err="1" smtClean="0">
                <a:cs typeface="Arial" panose="020B0604020202020204" pitchFamily="34" charset="0"/>
              </a:rPr>
              <a:t>Centred</a:t>
            </a:r>
            <a:r>
              <a:rPr lang="en-US" altLang="en-US" dirty="0" smtClean="0">
                <a:cs typeface="Arial" panose="020B0604020202020204" pitchFamily="34" charset="0"/>
              </a:rPr>
              <a:t> Attitudes</a:t>
            </a:r>
          </a:p>
        </p:txBody>
      </p:sp>
      <p:sp>
        <p:nvSpPr>
          <p:cNvPr id="20483" name="Content Placeholder 4"/>
          <p:cNvSpPr>
            <a:spLocks noGrp="1"/>
          </p:cNvSpPr>
          <p:nvPr>
            <p:ph idx="1"/>
          </p:nvPr>
        </p:nvSpPr>
        <p:spPr>
          <a:xfrm>
            <a:off x="1023938" y="1899138"/>
            <a:ext cx="9720262" cy="4409587"/>
          </a:xfrm>
          <a:noFill/>
        </p:spPr>
        <p:txBody>
          <a:bodyPr>
            <a:normAutofit fontScale="92500"/>
          </a:bodyPr>
          <a:lstStyle/>
          <a:p>
            <a:pPr marL="514350" indent="-514350">
              <a:buClr>
                <a:schemeClr val="bg1"/>
              </a:buClr>
              <a:buFont typeface="Arial" pitchFamily="34" charset="0"/>
              <a:buChar char="•"/>
            </a:pPr>
            <a:r>
              <a:rPr lang="en-US" altLang="en-US" sz="2200" dirty="0" smtClean="0"/>
              <a:t>People  </a:t>
            </a:r>
            <a:r>
              <a:rPr lang="en-US" altLang="en-US" sz="2200" dirty="0"/>
              <a:t>have the right to live a life free from violence.</a:t>
            </a:r>
          </a:p>
          <a:p>
            <a:pPr marL="514350" indent="-514350">
              <a:buClr>
                <a:schemeClr val="bg1"/>
              </a:buClr>
              <a:buFont typeface="Arial" pitchFamily="34" charset="0"/>
              <a:buChar char="•"/>
            </a:pPr>
            <a:r>
              <a:rPr lang="en-US" altLang="en-US" sz="2200" dirty="0"/>
              <a:t>Survivors are not at fault or to blame for the violence they experience.</a:t>
            </a:r>
          </a:p>
          <a:p>
            <a:pPr marL="514350" indent="-514350">
              <a:buClr>
                <a:schemeClr val="bg1"/>
              </a:buClr>
              <a:buFont typeface="Arial" pitchFamily="34" charset="0"/>
              <a:buChar char="•"/>
            </a:pPr>
            <a:r>
              <a:rPr lang="en-US" altLang="en-US" sz="2200" dirty="0"/>
              <a:t>Survivors should not be stigmatized, shamed, or ridiculed for the violence they have experienced.</a:t>
            </a:r>
          </a:p>
          <a:p>
            <a:pPr marL="514350" indent="-514350">
              <a:buClr>
                <a:schemeClr val="bg1"/>
              </a:buClr>
              <a:buFont typeface="Arial" pitchFamily="34" charset="0"/>
              <a:buChar char="•"/>
            </a:pPr>
            <a:r>
              <a:rPr lang="en-US" altLang="en-US" sz="2200" dirty="0"/>
              <a:t>Survivors speak the truth about the violence they have experienced.</a:t>
            </a:r>
          </a:p>
          <a:p>
            <a:pPr marL="514350" indent="-514350">
              <a:buClr>
                <a:schemeClr val="bg1"/>
              </a:buClr>
              <a:buFont typeface="Arial" pitchFamily="34" charset="0"/>
              <a:buChar char="•"/>
            </a:pPr>
            <a:r>
              <a:rPr lang="en-US" altLang="en-US" sz="2200" dirty="0"/>
              <a:t>Survivors should not be forced to disclose or report their experience to anyone.</a:t>
            </a:r>
          </a:p>
          <a:p>
            <a:pPr marL="514350" indent="-514350">
              <a:buClr>
                <a:schemeClr val="bg1"/>
              </a:buClr>
              <a:buFont typeface="Arial" pitchFamily="34" charset="0"/>
              <a:buChar char="•"/>
            </a:pPr>
            <a:r>
              <a:rPr lang="en-US" altLang="en-US" sz="2200" dirty="0"/>
              <a:t>Survivors have the right to make their own decisions </a:t>
            </a:r>
            <a:r>
              <a:rPr lang="en-US" altLang="en-US" sz="2200" dirty="0" smtClean="0"/>
              <a:t>about their care and </a:t>
            </a:r>
            <a:r>
              <a:rPr lang="en-US" altLang="en-US" sz="2200" dirty="0"/>
              <a:t>about their lives.</a:t>
            </a:r>
          </a:p>
          <a:p>
            <a:pPr marL="514350" indent="-514350">
              <a:buClr>
                <a:schemeClr val="bg1"/>
              </a:buClr>
              <a:buFont typeface="Arial" pitchFamily="34" charset="0"/>
              <a:buChar char="•"/>
            </a:pPr>
            <a:r>
              <a:rPr lang="en-US" altLang="en-US" sz="2200" dirty="0"/>
              <a:t>Survivors can recover and heal from their history and experiences of violence. </a:t>
            </a:r>
          </a:p>
        </p:txBody>
      </p:sp>
    </p:spTree>
    <p:extLst>
      <p:ext uri="{BB962C8B-B14F-4D97-AF65-F5344CB8AC3E}">
        <p14:creationId xmlns="" xmlns:p14="http://schemas.microsoft.com/office/powerpoint/2010/main" val="194472659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11447</TotalTime>
  <Words>2612</Words>
  <Application>Microsoft Office PowerPoint</Application>
  <PresentationFormat>Custom</PresentationFormat>
  <Paragraphs>180</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IRC-Module-Template-V2</vt:lpstr>
      <vt:lpstr>Slide 1</vt:lpstr>
      <vt:lpstr>GBV ATTITUDES AND PERCEPTIONS</vt:lpstr>
      <vt:lpstr>Objectives </vt:lpstr>
      <vt:lpstr>exercise</vt:lpstr>
      <vt:lpstr>Activity </vt:lpstr>
      <vt:lpstr>Are you asking for it?</vt:lpstr>
      <vt:lpstr>Attitudes </vt:lpstr>
      <vt:lpstr>Why do we blame survivors?</vt:lpstr>
      <vt:lpstr>Survivor-Centred Attitudes</vt:lpstr>
      <vt:lpstr>Survivor-Centred Attitudes</vt:lpstr>
      <vt:lpstr>Don’t agree/share attitudes</vt:lpstr>
      <vt:lpstr>Putting it All together</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IRCAdmin</cp:lastModifiedBy>
  <cp:revision>143</cp:revision>
  <dcterms:created xsi:type="dcterms:W3CDTF">2016-02-16T15:51:51Z</dcterms:created>
  <dcterms:modified xsi:type="dcterms:W3CDTF">2017-04-25T02:55:12Z</dcterms:modified>
</cp:coreProperties>
</file>